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3.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5.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0.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1.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7" r:id="rId1"/>
  </p:sldMasterIdLst>
  <p:notesMasterIdLst>
    <p:notesMasterId r:id="rId15"/>
  </p:notesMasterIdLst>
  <p:handoutMasterIdLst>
    <p:handoutMasterId r:id="rId16"/>
  </p:handoutMasterIdLst>
  <p:sldIdLst>
    <p:sldId id="3220" r:id="rId2"/>
    <p:sldId id="3170" r:id="rId3"/>
    <p:sldId id="3172" r:id="rId4"/>
    <p:sldId id="3173" r:id="rId5"/>
    <p:sldId id="3229" r:id="rId6"/>
    <p:sldId id="3224" r:id="rId7"/>
    <p:sldId id="3231" r:id="rId8"/>
    <p:sldId id="3232" r:id="rId9"/>
    <p:sldId id="3233" r:id="rId10"/>
    <p:sldId id="3226" r:id="rId11"/>
    <p:sldId id="3227" r:id="rId12"/>
    <p:sldId id="3228" r:id="rId13"/>
    <p:sldId id="3221" r:id="rId14"/>
  </p:sldIdLst>
  <p:sldSz cx="12858750" cy="7232650"/>
  <p:notesSz cx="6858000" cy="9144000"/>
  <p:custDataLst>
    <p:tags r:id="rId17"/>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CC"/>
    <a:srgbClr val="FF9900"/>
    <a:srgbClr val="2C6934"/>
    <a:srgbClr val="51A634"/>
    <a:srgbClr val="FF0000"/>
    <a:srgbClr val="1C57A8"/>
    <a:srgbClr val="E61D27"/>
    <a:srgbClr val="CA8F45"/>
    <a:srgbClr val="C00000"/>
    <a:srgbClr val="A7B7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28" autoAdjust="0"/>
    <p:restoredTop sz="79137" autoAdjust="0"/>
  </p:normalViewPr>
  <p:slideViewPr>
    <p:cSldViewPr>
      <p:cViewPr varScale="1">
        <p:scale>
          <a:sx n="68" d="100"/>
          <a:sy n="68" d="100"/>
        </p:scale>
        <p:origin x="-780" y="-108"/>
      </p:cViewPr>
      <p:guideLst>
        <p:guide orient="horz" pos="328"/>
        <p:guide orient="horz" pos="4183"/>
        <p:guide pos="4050"/>
        <p:guide pos="557"/>
        <p:guide pos="7497"/>
        <p:guide pos="6908"/>
      </p:guideLst>
    </p:cSldViewPr>
  </p:slideViewPr>
  <p:outlineViewPr>
    <p:cViewPr>
      <p:scale>
        <a:sx n="100" d="100"/>
        <a:sy n="100" d="100"/>
      </p:scale>
      <p:origin x="0" y="-9972"/>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2020/6/9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jpeg>
</file>

<file path=ppt/media/image9.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2020/6/9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AF9C4D-85B2-4718-8339-C99132A34D23}" type="slidenum">
              <a:rPr lang="zh-CN" altLang="en-US" smtClean="0"/>
              <a:t>1</a:t>
            </a:fld>
            <a:endParaRPr lang="zh-CN" altLang="en-US"/>
          </a:p>
        </p:txBody>
      </p:sp>
    </p:spTree>
    <p:extLst>
      <p:ext uri="{BB962C8B-B14F-4D97-AF65-F5344CB8AC3E}">
        <p14:creationId xmlns:p14="http://schemas.microsoft.com/office/powerpoint/2010/main" val="17135596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300" b="1" kern="1200" smtClean="0">
                <a:solidFill>
                  <a:schemeClr val="tx1"/>
                </a:solidFill>
                <a:effectLst/>
                <a:latin typeface="+mn-lt"/>
                <a:ea typeface="+mn-ea"/>
                <a:cs typeface="+mn-cs"/>
              </a:rPr>
              <a:t>-Người trực tiếp hướng dẫn sinh viên nơi thực tập (Cán</a:t>
            </a:r>
            <a:r>
              <a:rPr lang="en-US" sz="1300" b="1" kern="1200" baseline="0" smtClean="0">
                <a:solidFill>
                  <a:schemeClr val="tx1"/>
                </a:solidFill>
                <a:effectLst/>
                <a:latin typeface="+mn-lt"/>
                <a:ea typeface="+mn-ea"/>
                <a:cs typeface="+mn-cs"/>
              </a:rPr>
              <a:t> bộ đơn vị</a:t>
            </a:r>
            <a:r>
              <a:rPr lang="en-US" sz="1300" b="1" kern="1200" smtClean="0">
                <a:solidFill>
                  <a:schemeClr val="tx1"/>
                </a:solidFill>
                <a:effectLst/>
                <a:latin typeface="+mn-lt"/>
                <a:ea typeface="+mn-ea"/>
                <a:cs typeface="+mn-cs"/>
              </a:rPr>
              <a:t>).</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+Thêm, sửa, xóa  báo cáo thực tập, nhận xét đánh giá và kết quả thực tập.</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+Xem danh sách thực tập của trường và báo cáo của sinh viên tại nơi thực tập này.</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a:t>
            </a:r>
            <a:endParaRPr lang="vi-VN" sz="1300" kern="1200" smtClean="0">
              <a:solidFill>
                <a:schemeClr val="tx1"/>
              </a:solidFill>
              <a:effectLst/>
              <a:latin typeface="+mn-lt"/>
              <a:ea typeface="+mn-ea"/>
              <a:cs typeface="+mn-cs"/>
            </a:endParaRPr>
          </a:p>
          <a:p>
            <a:r>
              <a:rPr lang="en-US" sz="1300" b="1" kern="1200" smtClean="0">
                <a:solidFill>
                  <a:schemeClr val="tx1"/>
                </a:solidFill>
                <a:effectLst/>
                <a:latin typeface="+mn-lt"/>
                <a:ea typeface="+mn-ea"/>
                <a:cs typeface="+mn-cs"/>
              </a:rPr>
              <a:t>-Sinh viên</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 Xem danh sách thực tập của trường và kết</a:t>
            </a:r>
            <a:r>
              <a:rPr lang="en-US" sz="1300" kern="1200" baseline="0" smtClean="0">
                <a:solidFill>
                  <a:schemeClr val="tx1"/>
                </a:solidFill>
                <a:effectLst/>
                <a:latin typeface="+mn-lt"/>
                <a:ea typeface="+mn-ea"/>
                <a:cs typeface="+mn-cs"/>
              </a:rPr>
              <a:t> quả </a:t>
            </a:r>
            <a:r>
              <a:rPr lang="en-US" sz="1300" kern="1200" smtClean="0">
                <a:solidFill>
                  <a:schemeClr val="tx1"/>
                </a:solidFill>
                <a:effectLst/>
                <a:latin typeface="+mn-lt"/>
                <a:ea typeface="+mn-ea"/>
                <a:cs typeface="+mn-cs"/>
              </a:rPr>
              <a:t>của chính sinh viên đó và kinh phí hỗ</a:t>
            </a:r>
            <a:r>
              <a:rPr lang="en-US" sz="1300" kern="1200" baseline="0" smtClean="0">
                <a:solidFill>
                  <a:schemeClr val="tx1"/>
                </a:solidFill>
                <a:effectLst/>
                <a:latin typeface="+mn-lt"/>
                <a:ea typeface="+mn-ea"/>
                <a:cs typeface="+mn-cs"/>
              </a:rPr>
              <a:t> </a:t>
            </a:r>
            <a:r>
              <a:rPr lang="en-US" sz="1300" kern="1200" smtClean="0">
                <a:solidFill>
                  <a:schemeClr val="tx1"/>
                </a:solidFill>
                <a:effectLst/>
                <a:latin typeface="+mn-lt"/>
                <a:ea typeface="+mn-ea"/>
                <a:cs typeface="+mn-cs"/>
              </a:rPr>
              <a:t>trợ.</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a:t>
            </a:r>
            <a:endParaRPr lang="vi-VN" sz="1300" kern="1200" smtClean="0">
              <a:solidFill>
                <a:schemeClr val="tx1"/>
              </a:solidFill>
              <a:effectLst/>
              <a:latin typeface="+mn-lt"/>
              <a:ea typeface="+mn-ea"/>
              <a:cs typeface="+mn-cs"/>
            </a:endParaRPr>
          </a:p>
          <a:p>
            <a:r>
              <a:rPr lang="en-US" sz="1300" b="1" kern="1200" smtClean="0">
                <a:solidFill>
                  <a:schemeClr val="tx1"/>
                </a:solidFill>
                <a:effectLst/>
                <a:latin typeface="+mn-lt"/>
                <a:ea typeface="+mn-ea"/>
                <a:cs typeface="+mn-cs"/>
              </a:rPr>
              <a:t>-Giảng viên </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 Xem danh sách thực tập của trường</a:t>
            </a:r>
          </a:p>
          <a:p>
            <a:r>
              <a:rPr lang="en-US" sz="1300" kern="1200" baseline="0" smtClean="0">
                <a:solidFill>
                  <a:schemeClr val="tx1"/>
                </a:solidFill>
                <a:effectLst/>
                <a:latin typeface="+mn-lt"/>
                <a:ea typeface="+mn-ea"/>
                <a:cs typeface="+mn-cs"/>
              </a:rPr>
              <a:t> </a:t>
            </a:r>
            <a:r>
              <a:rPr lang="en-US" sz="1300" kern="1200" smtClean="0">
                <a:solidFill>
                  <a:schemeClr val="tx1"/>
                </a:solidFill>
                <a:effectLst/>
                <a:latin typeface="+mn-lt"/>
                <a:ea typeface="+mn-ea"/>
                <a:cs typeface="+mn-cs"/>
              </a:rPr>
              <a:t>+Thêm, sửa, xóa, chấm đánh giá, kết quả của sinh viên được phân công.</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a:t>
            </a:r>
            <a:endParaRPr lang="vi-VN" sz="1300" kern="1200" smtClean="0">
              <a:solidFill>
                <a:schemeClr val="tx1"/>
              </a:solidFill>
              <a:effectLst/>
              <a:latin typeface="+mn-lt"/>
              <a:ea typeface="+mn-ea"/>
              <a:cs typeface="+mn-cs"/>
            </a:endParaRPr>
          </a:p>
          <a:p>
            <a:r>
              <a:rPr lang="en-US" sz="1300" b="1" kern="1200" smtClean="0">
                <a:solidFill>
                  <a:schemeClr val="tx1"/>
                </a:solidFill>
                <a:effectLst/>
                <a:latin typeface="+mn-lt"/>
                <a:ea typeface="+mn-ea"/>
                <a:cs typeface="+mn-cs"/>
              </a:rPr>
              <a:t>-Lãnh đạo khoa</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 Xem danh sách thực tập của trường và kết</a:t>
            </a:r>
            <a:r>
              <a:rPr lang="en-US" sz="1300" kern="1200" baseline="0" smtClean="0">
                <a:solidFill>
                  <a:schemeClr val="tx1"/>
                </a:solidFill>
                <a:effectLst/>
                <a:latin typeface="+mn-lt"/>
                <a:ea typeface="+mn-ea"/>
                <a:cs typeface="+mn-cs"/>
              </a:rPr>
              <a:t> quả</a:t>
            </a:r>
            <a:r>
              <a:rPr lang="en-US" sz="1300" kern="1200" smtClean="0">
                <a:solidFill>
                  <a:schemeClr val="tx1"/>
                </a:solidFill>
                <a:effectLst/>
                <a:latin typeface="+mn-lt"/>
                <a:ea typeface="+mn-ea"/>
                <a:cs typeface="+mn-cs"/>
              </a:rPr>
              <a:t> của từng sinh viên khoa đó</a:t>
            </a:r>
            <a:endParaRPr lang="vi-VN" sz="1300" kern="1200" smtClean="0">
              <a:solidFill>
                <a:schemeClr val="tx1"/>
              </a:solidFill>
              <a:effectLst/>
              <a:latin typeface="+mn-lt"/>
              <a:ea typeface="+mn-ea"/>
              <a:cs typeface="+mn-cs"/>
            </a:endParaRPr>
          </a:p>
          <a:p>
            <a:r>
              <a:rPr lang="en-US" sz="1300" kern="1200" smtClean="0">
                <a:solidFill>
                  <a:schemeClr val="tx1"/>
                </a:solidFill>
                <a:effectLst/>
                <a:latin typeface="+mn-lt"/>
                <a:ea typeface="+mn-ea"/>
                <a:cs typeface="+mn-cs"/>
              </a:rPr>
              <a:t> + Thêm, sửa, xóa danh sách sinh viên thực tập, nơi thực tập của sinh viên thuộc khoa đó và kinh phí hỗ</a:t>
            </a:r>
            <a:r>
              <a:rPr lang="en-US" sz="1300" kern="1200" baseline="0" smtClean="0">
                <a:solidFill>
                  <a:schemeClr val="tx1"/>
                </a:solidFill>
                <a:effectLst/>
                <a:latin typeface="+mn-lt"/>
                <a:ea typeface="+mn-ea"/>
                <a:cs typeface="+mn-cs"/>
              </a:rPr>
              <a:t> </a:t>
            </a:r>
            <a:r>
              <a:rPr lang="en-US" sz="1300" kern="1200" smtClean="0">
                <a:solidFill>
                  <a:schemeClr val="tx1"/>
                </a:solidFill>
                <a:effectLst/>
                <a:latin typeface="+mn-lt"/>
                <a:ea typeface="+mn-ea"/>
                <a:cs typeface="+mn-cs"/>
              </a:rPr>
              <a:t>trợ sinh viên thực tập.</a:t>
            </a:r>
            <a:endParaRPr lang="vi-VN" sz="1300" kern="120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3EF2083-0386-4B43-BE3F-5071C6BB4FA7}" type="slidenum">
              <a:rPr lang="zh-CN" altLang="en-US" smtClean="0"/>
              <a:t>10</a:t>
            </a:fld>
            <a:endParaRPr lang="zh-CN" altLang="en-US"/>
          </a:p>
        </p:txBody>
      </p:sp>
    </p:spTree>
    <p:extLst>
      <p:ext uri="{BB962C8B-B14F-4D97-AF65-F5344CB8AC3E}">
        <p14:creationId xmlns:p14="http://schemas.microsoft.com/office/powerpoint/2010/main" val="280460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300" kern="1200" smtClean="0">
                <a:solidFill>
                  <a:schemeClr val="tx1"/>
                </a:solidFill>
                <a:effectLst/>
                <a:latin typeface="+mn-lt"/>
                <a:ea typeface="+mn-ea"/>
                <a:cs typeface="+mn-cs"/>
              </a:rPr>
              <a:t>- Kết</a:t>
            </a:r>
            <a:r>
              <a:rPr lang="en-US" sz="1300" kern="1200" baseline="0" smtClean="0">
                <a:solidFill>
                  <a:schemeClr val="tx1"/>
                </a:solidFill>
                <a:effectLst/>
                <a:latin typeface="+mn-lt"/>
                <a:ea typeface="+mn-ea"/>
                <a:cs typeface="+mn-cs"/>
              </a:rPr>
              <a:t> quả đạt được:</a:t>
            </a:r>
            <a:endParaRPr lang="en-US" sz="1300" kern="120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300" kern="1200" smtClean="0">
                <a:solidFill>
                  <a:schemeClr val="tx1"/>
                </a:solidFill>
                <a:effectLst/>
                <a:latin typeface="+mn-lt"/>
                <a:ea typeface="+mn-ea"/>
                <a:cs typeface="+mn-cs"/>
              </a:rPr>
              <a:t>Chúng em đã xây dựng được hệ thống lưu trữ dữ liệu về thực tập tốt nghiệp, hệ thống này đáp ứng được sự lưu trữ về thông tin sinh viên, giảng viên, các khoa, các lớp và đơn vị thực tập. Hệ thống có sự liên kết chặt chẽ do có các ràng buộc về khóa chính, khóa ngoại và các ràng buộc toàn vẹn dữ liệu, sự phân quyền cho các người dùng. Bên cạnh đó hệ thống còn có các Trigger kiểm tra người dùng khi insert, update hoặc delete dữ liệu có vi phạm các ràng buộc dữ liệu hay không.</a:t>
            </a:r>
          </a:p>
          <a:p>
            <a:pPr marL="285750" marR="0" indent="-285750" algn="l" defTabSz="914400" rtl="0" eaLnBrk="0" fontAlgn="base" latinLnBrk="0" hangingPunct="0">
              <a:lnSpc>
                <a:spcPct val="100000"/>
              </a:lnSpc>
              <a:spcBef>
                <a:spcPct val="30000"/>
              </a:spcBef>
              <a:spcAft>
                <a:spcPct val="0"/>
              </a:spcAft>
              <a:buClrTx/>
              <a:buSzTx/>
              <a:buFontTx/>
              <a:buChar char="-"/>
              <a:tabLst/>
              <a:defRPr/>
            </a:pPr>
            <a:r>
              <a:rPr lang="en-US" sz="1300" kern="1200" smtClean="0">
                <a:solidFill>
                  <a:schemeClr val="tx1"/>
                </a:solidFill>
                <a:effectLst/>
                <a:latin typeface="+mn-lt"/>
                <a:ea typeface="+mn-ea"/>
                <a:cs typeface="+mn-cs"/>
              </a:rPr>
              <a:t>Hướng</a:t>
            </a:r>
            <a:r>
              <a:rPr lang="en-US" sz="1300" kern="1200" baseline="0" smtClean="0">
                <a:solidFill>
                  <a:schemeClr val="tx1"/>
                </a:solidFill>
                <a:effectLst/>
                <a:latin typeface="+mn-lt"/>
                <a:ea typeface="+mn-ea"/>
                <a:cs typeface="+mn-cs"/>
              </a:rPr>
              <a:t> phát triển:</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300" kern="1200" smtClean="0">
                <a:solidFill>
                  <a:schemeClr val="tx1"/>
                </a:solidFill>
                <a:effectLst/>
                <a:latin typeface="+mn-lt"/>
                <a:ea typeface="+mn-ea"/>
                <a:cs typeface="+mn-cs"/>
              </a:rPr>
              <a:t>Hệ thống chưa có giao diện để hỗ trợ người dùng sử dụng nên trong thời gian tới chúng </a:t>
            </a:r>
            <a:r>
              <a:rPr lang="en-US" sz="1300" kern="1200" smtClean="0">
                <a:solidFill>
                  <a:schemeClr val="tx1"/>
                </a:solidFill>
                <a:effectLst/>
                <a:latin typeface="+mn-lt"/>
                <a:ea typeface="+mn-ea"/>
                <a:cs typeface="+mn-cs"/>
              </a:rPr>
              <a:t>em sẽ </a:t>
            </a:r>
            <a:r>
              <a:rPr lang="en-US" sz="1300" kern="1200" smtClean="0">
                <a:solidFill>
                  <a:schemeClr val="tx1"/>
                </a:solidFill>
                <a:effectLst/>
                <a:latin typeface="+mn-lt"/>
                <a:ea typeface="+mn-ea"/>
                <a:cs typeface="+mn-cs"/>
              </a:rPr>
              <a:t>thiết kế giao diện nhằm đáp ứng yêu cầu </a:t>
            </a:r>
            <a:r>
              <a:rPr lang="en-US" sz="1300" kern="1200" smtClean="0">
                <a:solidFill>
                  <a:schemeClr val="tx1"/>
                </a:solidFill>
                <a:effectLst/>
                <a:latin typeface="+mn-lt"/>
                <a:ea typeface="+mn-ea"/>
                <a:cs typeface="+mn-cs"/>
              </a:rPr>
              <a:t>dễ</a:t>
            </a:r>
            <a:r>
              <a:rPr lang="en-US" sz="1300" kern="1200" baseline="0" smtClean="0">
                <a:solidFill>
                  <a:schemeClr val="tx1"/>
                </a:solidFill>
                <a:effectLst/>
                <a:latin typeface="+mn-lt"/>
                <a:ea typeface="+mn-ea"/>
                <a:cs typeface="+mn-cs"/>
              </a:rPr>
              <a:t> sử dụng cho </a:t>
            </a:r>
            <a:r>
              <a:rPr lang="en-US" sz="1300" kern="1200" smtClean="0">
                <a:solidFill>
                  <a:schemeClr val="tx1"/>
                </a:solidFill>
                <a:effectLst/>
                <a:latin typeface="+mn-lt"/>
                <a:ea typeface="+mn-ea"/>
                <a:cs typeface="+mn-cs"/>
              </a:rPr>
              <a:t>người </a:t>
            </a:r>
            <a:r>
              <a:rPr lang="en-US" sz="1300" kern="1200" smtClean="0">
                <a:solidFill>
                  <a:schemeClr val="tx1"/>
                </a:solidFill>
                <a:effectLst/>
                <a:latin typeface="+mn-lt"/>
                <a:ea typeface="+mn-ea"/>
                <a:cs typeface="+mn-cs"/>
              </a:rPr>
              <a:t>sử dụng.</a:t>
            </a:r>
            <a:endParaRPr lang="vi-VN" sz="1300" kern="120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vi-VN" sz="1300" kern="1200" smtClean="0">
              <a:solidFill>
                <a:schemeClr val="tx1"/>
              </a:solidFill>
              <a:effectLst/>
              <a:latin typeface="+mn-lt"/>
              <a:ea typeface="+mn-ea"/>
              <a:cs typeface="+mn-cs"/>
            </a:endParaRPr>
          </a:p>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11</a:t>
            </a:fld>
            <a:endParaRPr lang="zh-CN" altLang="en-US"/>
          </a:p>
        </p:txBody>
      </p:sp>
    </p:spTree>
    <p:extLst>
      <p:ext uri="{BB962C8B-B14F-4D97-AF65-F5344CB8AC3E}">
        <p14:creationId xmlns:p14="http://schemas.microsoft.com/office/powerpoint/2010/main" val="3046067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12</a:t>
            </a:fld>
            <a:endParaRPr lang="zh-CN" altLang="en-US"/>
          </a:p>
        </p:txBody>
      </p:sp>
    </p:spTree>
    <p:extLst>
      <p:ext uri="{BB962C8B-B14F-4D97-AF65-F5344CB8AC3E}">
        <p14:creationId xmlns:p14="http://schemas.microsoft.com/office/powerpoint/2010/main" val="1033024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2979365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1078134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t>3</a:t>
            </a:fld>
            <a:endParaRPr lang="zh-CN" altLang="en-US"/>
          </a:p>
        </p:txBody>
      </p:sp>
    </p:spTree>
    <p:extLst>
      <p:ext uri="{BB962C8B-B14F-4D97-AF65-F5344CB8AC3E}">
        <p14:creationId xmlns:p14="http://schemas.microsoft.com/office/powerpoint/2010/main" val="650685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300" kern="1200" smtClean="0">
                <a:solidFill>
                  <a:schemeClr val="tx1"/>
                </a:solidFill>
                <a:effectLst/>
                <a:latin typeface="+mn-lt"/>
                <a:ea typeface="+mn-ea"/>
                <a:cs typeface="+mn-cs"/>
              </a:rPr>
              <a:t>Hàng năm, nhà trường có kế hoạch và </a:t>
            </a:r>
            <a:r>
              <a:rPr lang="en-US" sz="1300" b="1" kern="1200" smtClean="0">
                <a:solidFill>
                  <a:schemeClr val="tx1"/>
                </a:solidFill>
                <a:effectLst/>
                <a:latin typeface="+mn-lt"/>
                <a:ea typeface="+mn-ea"/>
                <a:cs typeface="+mn-cs"/>
              </a:rPr>
              <a:t>gửi sinh viên cuối khóa</a:t>
            </a:r>
            <a:r>
              <a:rPr lang="en-US" sz="1300" kern="1200" smtClean="0">
                <a:solidFill>
                  <a:schemeClr val="tx1"/>
                </a:solidFill>
                <a:effectLst/>
                <a:latin typeface="+mn-lt"/>
                <a:ea typeface="+mn-ea"/>
                <a:cs typeface="+mn-cs"/>
              </a:rPr>
              <a:t> đến các cơ quan, đơn vị ban ngành </a:t>
            </a:r>
            <a:r>
              <a:rPr lang="en-US" sz="1300" b="1" kern="1200" smtClean="0">
                <a:solidFill>
                  <a:schemeClr val="tx1"/>
                </a:solidFill>
                <a:effectLst/>
                <a:latin typeface="+mn-lt"/>
                <a:ea typeface="+mn-ea"/>
                <a:cs typeface="+mn-cs"/>
              </a:rPr>
              <a:t>trong tỉnh hoạc các tỉnh</a:t>
            </a:r>
            <a:r>
              <a:rPr lang="en-US" sz="1300" kern="1200" smtClean="0">
                <a:solidFill>
                  <a:schemeClr val="tx1"/>
                </a:solidFill>
                <a:effectLst/>
                <a:latin typeface="+mn-lt"/>
                <a:ea typeface="+mn-ea"/>
                <a:cs typeface="+mn-cs"/>
              </a:rPr>
              <a:t> bạn để thực tập tốt nghiệp</a:t>
            </a:r>
          </a:p>
          <a:p>
            <a:r>
              <a:rPr lang="en-US" altLang="zh-CN" smtClean="0"/>
              <a:t>Trường</a:t>
            </a:r>
            <a:r>
              <a:rPr lang="en-US" altLang="zh-CN" baseline="0" smtClean="0"/>
              <a:t> thì có nhiều khoa, mỗi khoa lại đào tạo nhiều ngành khác nhau, do đó công tác quản lý thực tập khá khó khăn.</a:t>
            </a:r>
          </a:p>
          <a:p>
            <a:r>
              <a:rPr lang="en-US" altLang="zh-CN" baseline="0" smtClean="0"/>
              <a:t>Từ đó chúng em quyết định chọn đề tại quản lý thực tập tốt nghiệp của trường Đại học Trà Vinh</a:t>
            </a:r>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a:t>
            </a:fld>
            <a:endParaRPr lang="zh-CN" altLang="en-US"/>
          </a:p>
        </p:txBody>
      </p:sp>
    </p:spTree>
    <p:extLst>
      <p:ext uri="{BB962C8B-B14F-4D97-AF65-F5344CB8AC3E}">
        <p14:creationId xmlns:p14="http://schemas.microsoft.com/office/powerpoint/2010/main" val="380091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mtClean="0"/>
              <a:t>Đây</a:t>
            </a:r>
            <a:r>
              <a:rPr lang="en-US" altLang="zh-CN" baseline="0" smtClean="0"/>
              <a:t> là mô hình thực thể kết hợp của đề tài, gồm các thực thể DonViThucTap, SinhVien, CanBoDonVi, GiangVien, Khoa, BoMon, Lop, Nganh,....</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微软雅黑" pitchFamily="34"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latin typeface="Calibri" pitchFamily="34" charset="0"/>
              <a:ea typeface="微软雅黑" pitchFamily="34" charset="-122"/>
              <a:cs typeface="+mn-cs"/>
            </a:endParaRPr>
          </a:p>
        </p:txBody>
      </p:sp>
    </p:spTree>
    <p:extLst>
      <p:ext uri="{BB962C8B-B14F-4D97-AF65-F5344CB8AC3E}">
        <p14:creationId xmlns:p14="http://schemas.microsoft.com/office/powerpoint/2010/main" val="1378403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6</a:t>
            </a:fld>
            <a:endParaRPr lang="zh-CN" altLang="en-US"/>
          </a:p>
        </p:txBody>
      </p:sp>
    </p:spTree>
    <p:extLst>
      <p:ext uri="{BB962C8B-B14F-4D97-AF65-F5344CB8AC3E}">
        <p14:creationId xmlns:p14="http://schemas.microsoft.com/office/powerpoint/2010/main" val="3046067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mtClean="0"/>
              <a:t>Và</a:t>
            </a:r>
            <a:r>
              <a:rPr lang="en-US" altLang="zh-CN" baseline="0" smtClean="0"/>
              <a:t> từ mô hình thực thể kết hợp chúng em xây dựng thành mô hình dữ liệu quan hệ, mô hình này có các khóa chính và khóa ngoại liên kết giữa các bảng dữ liệu, ví dụ như để biết bộ môn đó là của khoa nào thì chúng em sẽ gắn cho bảng bộ môn một thuộc tính MaKhoa làm khóa ngoại đến bảng Khoa.</a:t>
            </a:r>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微软雅黑" pitchFamily="34"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latin typeface="Calibri" pitchFamily="34" charset="0"/>
              <a:ea typeface="微软雅黑" pitchFamily="34" charset="-122"/>
              <a:cs typeface="+mn-cs"/>
            </a:endParaRPr>
          </a:p>
        </p:txBody>
      </p:sp>
    </p:spTree>
    <p:extLst>
      <p:ext uri="{BB962C8B-B14F-4D97-AF65-F5344CB8AC3E}">
        <p14:creationId xmlns:p14="http://schemas.microsoft.com/office/powerpoint/2010/main" val="1378403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Đầu</a:t>
            </a:r>
            <a:r>
              <a:rPr lang="en-US" baseline="0" smtClean="0"/>
              <a:t> tiên là ràng buộc về</a:t>
            </a:r>
          </a:p>
          <a:p>
            <a:r>
              <a:rPr lang="en-US" baseline="0" smtClean="0"/>
              <a:t>Thứ hai là ràng buộc về</a:t>
            </a:r>
          </a:p>
          <a:p>
            <a:r>
              <a:rPr lang="en-US" baseline="0" smtClean="0"/>
              <a:t>Thứ ba là ràng buộc về</a:t>
            </a:r>
            <a:endParaRPr lang="vi-VN"/>
          </a:p>
        </p:txBody>
      </p:sp>
      <p:sp>
        <p:nvSpPr>
          <p:cNvPr id="4" name="Slide Number Placeholder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1709669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Thứ</a:t>
            </a:r>
            <a:r>
              <a:rPr lang="en-US" baseline="0" smtClean="0"/>
              <a:t> tư là ràng buộc về</a:t>
            </a:r>
          </a:p>
          <a:p>
            <a:r>
              <a:rPr lang="en-US" baseline="0" smtClean="0"/>
              <a:t>Thứ nămlà ràng buộc về</a:t>
            </a:r>
          </a:p>
          <a:p>
            <a:r>
              <a:rPr lang="en-US" baseline="0" smtClean="0"/>
              <a:t>Cuối cùng là ràng buộc về</a:t>
            </a:r>
            <a:endParaRPr lang="vi-VN" smtClean="0"/>
          </a:p>
          <a:p>
            <a:endParaRPr lang="vi-VN"/>
          </a:p>
        </p:txBody>
      </p:sp>
      <p:sp>
        <p:nvSpPr>
          <p:cNvPr id="4" name="Slide Number Placeholder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1095645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t>2020/6/9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2348547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2724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607344" y="1183677"/>
            <a:ext cx="9644063" cy="2518034"/>
          </a:xfrm>
        </p:spPr>
        <p:txBody>
          <a:bodyPr anchor="b"/>
          <a:lstStyle>
            <a:lvl1pPr algn="ctr">
              <a:defRPr sz="6300"/>
            </a:lvl1pPr>
          </a:lstStyle>
          <a:p>
            <a:r>
              <a:rPr lang="zh-CN" altLang="en-US"/>
              <a:t>单击此处编辑母版标题样式</a:t>
            </a:r>
          </a:p>
        </p:txBody>
      </p:sp>
      <p:sp>
        <p:nvSpPr>
          <p:cNvPr id="3" name="副标题 2"/>
          <p:cNvSpPr>
            <a:spLocks noGrp="1"/>
          </p:cNvSpPr>
          <p:nvPr>
            <p:ph type="subTitle" idx="1"/>
          </p:nvPr>
        </p:nvSpPr>
        <p:spPr>
          <a:xfrm>
            <a:off x="1607344" y="3798815"/>
            <a:ext cx="9644063" cy="1746216"/>
          </a:xfrm>
        </p:spPr>
        <p:txBody>
          <a:bodyPr/>
          <a:lstStyle>
            <a:lvl1pPr marL="0" indent="0" algn="ctr">
              <a:buNone/>
              <a:defRPr sz="2500"/>
            </a:lvl1pPr>
            <a:lvl2pPr marL="482186" indent="0" algn="ctr">
              <a:buNone/>
              <a:defRPr sz="2100"/>
            </a:lvl2pPr>
            <a:lvl3pPr marL="964372" indent="0" algn="ctr">
              <a:buNone/>
              <a:defRPr sz="1900"/>
            </a:lvl3pPr>
            <a:lvl4pPr marL="1446558" indent="0" algn="ctr">
              <a:buNone/>
              <a:defRPr sz="1700"/>
            </a:lvl4pPr>
            <a:lvl5pPr marL="1928744" indent="0" algn="ctr">
              <a:buNone/>
              <a:defRPr sz="1700"/>
            </a:lvl5pPr>
            <a:lvl6pPr marL="2410930" indent="0" algn="ctr">
              <a:buNone/>
              <a:defRPr sz="1700"/>
            </a:lvl6pPr>
            <a:lvl7pPr marL="2893116" indent="0" algn="ctr">
              <a:buNone/>
              <a:defRPr sz="1700"/>
            </a:lvl7pPr>
            <a:lvl8pPr marL="3375302" indent="0" algn="ctr">
              <a:buNone/>
              <a:defRPr sz="1700"/>
            </a:lvl8pPr>
            <a:lvl9pPr marL="3857488" indent="0" algn="ctr">
              <a:buNone/>
              <a:defRPr sz="1700"/>
            </a:lvl9pPr>
          </a:lstStyle>
          <a:p>
            <a:r>
              <a:rPr lang="zh-CN" altLang="en-US"/>
              <a:t>单击以编辑母版副标题样式</a:t>
            </a:r>
          </a:p>
        </p:txBody>
      </p:sp>
      <p:sp>
        <p:nvSpPr>
          <p:cNvPr id="4" name="日期占位符 3"/>
          <p:cNvSpPr>
            <a:spLocks noGrp="1"/>
          </p:cNvSpPr>
          <p:nvPr>
            <p:ph type="dt" sz="half" idx="10"/>
          </p:nvPr>
        </p:nvSpPr>
        <p:spPr/>
        <p:txBody>
          <a:bodyPr/>
          <a:lstStyle/>
          <a:p>
            <a:fld id="{9CE5B826-6809-49B3-9B4B-177D412235B0}" type="datetimeFigureOut">
              <a:rPr lang="zh-CN" altLang="en-US" smtClean="0"/>
              <a:t>2020/6/9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1AD0B5-09AD-499F-88BC-01FCE55CDA76}" type="slidenum">
              <a:rPr lang="zh-CN" altLang="en-US" smtClean="0"/>
              <a:t>‹#›</a:t>
            </a:fld>
            <a:endParaRPr lang="zh-CN" altLang="en-US"/>
          </a:p>
        </p:txBody>
      </p:sp>
    </p:spTree>
    <p:extLst>
      <p:ext uri="{BB962C8B-B14F-4D97-AF65-F5344CB8AC3E}">
        <p14:creationId xmlns:p14="http://schemas.microsoft.com/office/powerpoint/2010/main" val="2511609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CFCFC"/>
        </a:solidFill>
        <a:effectLst/>
      </p:bgPr>
    </p:bg>
    <p:spTree>
      <p:nvGrpSpPr>
        <p:cNvPr id="1" name=""/>
        <p:cNvGrpSpPr/>
        <p:nvPr/>
      </p:nvGrpSpPr>
      <p:grpSpPr>
        <a:xfrm>
          <a:off x="0" y="0"/>
          <a:ext cx="0" cy="0"/>
          <a:chOff x="0" y="0"/>
          <a:chExt cx="0" cy="0"/>
        </a:xfrm>
      </p:grpSpPr>
      <p:sp>
        <p:nvSpPr>
          <p:cNvPr id="2" name="文本框 1"/>
          <p:cNvSpPr txBox="1"/>
          <p:nvPr userDrawn="1"/>
        </p:nvSpPr>
        <p:spPr>
          <a:xfrm>
            <a:off x="553641" y="164346"/>
            <a:ext cx="6062676" cy="653058"/>
          </a:xfrm>
          <a:prstGeom prst="rect">
            <a:avLst/>
          </a:prstGeom>
          <a:noFill/>
        </p:spPr>
        <p:txBody>
          <a:bodyPr wrap="none" lIns="128583" tIns="64291" rIns="128583" bIns="64291" rtlCol="0">
            <a:spAutoFit/>
          </a:bodyPr>
          <a:lstStyle/>
          <a:p>
            <a:pPr marL="0" marR="0" lvl="0" indent="0" algn="l" defTabSz="964372" rtl="0" eaLnBrk="1" fontAlgn="auto" latinLnBrk="0" hangingPunct="1">
              <a:lnSpc>
                <a:spcPct val="100000"/>
              </a:lnSpc>
              <a:spcBef>
                <a:spcPts val="0"/>
              </a:spcBef>
              <a:spcAft>
                <a:spcPts val="0"/>
              </a:spcAft>
              <a:buClrTx/>
              <a:buSzTx/>
              <a:buFontTx/>
              <a:buNone/>
              <a:tabLst/>
              <a:defRPr/>
            </a:pPr>
            <a:r>
              <a:rPr kumimoji="0" lang="en-US" altLang="zh-CN" sz="3400" b="1" i="0" u="none" strike="noStrike" kern="1200" cap="none" spc="0" normalizeH="0" baseline="0" noProof="0" dirty="0">
                <a:ln>
                  <a:noFill/>
                </a:ln>
                <a:solidFill>
                  <a:srgbClr val="178AC1"/>
                </a:solidFill>
                <a:effectLst/>
                <a:uLnTx/>
                <a:uFillTx/>
                <a:latin typeface="+mj-lt"/>
                <a:ea typeface="微软雅黑" panose="020B0503020204020204" pitchFamily="34" charset="-122"/>
                <a:cs typeface="+mn-cs"/>
              </a:rPr>
              <a:t>CLICK TO ADD YOUR TITLE</a:t>
            </a:r>
            <a:endParaRPr kumimoji="0" lang="zh-CN" altLang="en-US" sz="3400" b="1" i="0" u="none" strike="noStrike" kern="1200" cap="none" spc="0" normalizeH="0" baseline="0" noProof="0" dirty="0">
              <a:ln>
                <a:noFill/>
              </a:ln>
              <a:solidFill>
                <a:srgbClr val="178AC1"/>
              </a:solidFill>
              <a:effectLst/>
              <a:uLnTx/>
              <a:uFillTx/>
              <a:latin typeface="+mj-lt"/>
              <a:ea typeface="微软雅黑" panose="020B0503020204020204" pitchFamily="34" charset="-122"/>
              <a:cs typeface="+mn-cs"/>
            </a:endParaRPr>
          </a:p>
        </p:txBody>
      </p:sp>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val="0"/>
              </a:ext>
            </a:extLst>
          </a:blip>
          <a:srcRect t="6914"/>
          <a:stretch/>
        </p:blipFill>
        <p:spPr>
          <a:xfrm>
            <a:off x="9751219" y="1"/>
            <a:ext cx="3107531" cy="1627049"/>
          </a:xfrm>
          <a:prstGeom prst="rect">
            <a:avLst/>
          </a:prstGeom>
        </p:spPr>
      </p:pic>
    </p:spTree>
    <p:extLst>
      <p:ext uri="{BB962C8B-B14F-4D97-AF65-F5344CB8AC3E}">
        <p14:creationId xmlns:p14="http://schemas.microsoft.com/office/powerpoint/2010/main" val="3815314289"/>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t>2020/6/9</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1336246420"/>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7" r:id="rId3"/>
    <p:sldLayoutId id="2147483728" r:id="rId4"/>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notesSlide" Target="../notesSlides/notesSlide10.xml"/><Relationship Id="rId5" Type="http://schemas.openxmlformats.org/officeDocument/2006/relationships/slideLayout" Target="../slideLayouts/slideLayout1.xml"/><Relationship Id="rId4" Type="http://schemas.openxmlformats.org/officeDocument/2006/relationships/tags" Target="../tags/tag35.xml"/></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13.png"/><Relationship Id="rId3" Type="http://schemas.openxmlformats.org/officeDocument/2006/relationships/tags" Target="../tags/tag38.xml"/><Relationship Id="rId7" Type="http://schemas.openxmlformats.org/officeDocument/2006/relationships/image" Target="../media/image17.png"/><Relationship Id="rId12" Type="http://schemas.openxmlformats.org/officeDocument/2006/relationships/image" Target="../media/image12.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notesSlide" Target="../notesSlides/notesSlide11.xml"/><Relationship Id="rId11" Type="http://schemas.openxmlformats.org/officeDocument/2006/relationships/image" Target="../media/image11.png"/><Relationship Id="rId5" Type="http://schemas.openxmlformats.org/officeDocument/2006/relationships/slideLayout" Target="../slideLayouts/slideLayout1.xml"/><Relationship Id="rId15" Type="http://schemas.openxmlformats.org/officeDocument/2006/relationships/image" Target="../media/image22.png"/><Relationship Id="rId10" Type="http://schemas.openxmlformats.org/officeDocument/2006/relationships/image" Target="../media/image20.png"/><Relationship Id="rId4" Type="http://schemas.openxmlformats.org/officeDocument/2006/relationships/tags" Target="../tags/tag39.xml"/><Relationship Id="rId9" Type="http://schemas.openxmlformats.org/officeDocument/2006/relationships/image" Target="../media/image19.png"/><Relationship Id="rId1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notesSlide" Target="../notesSlides/notesSlide12.xml"/><Relationship Id="rId5" Type="http://schemas.openxmlformats.org/officeDocument/2006/relationships/slideLayout" Target="../slideLayouts/slideLayout1.xml"/><Relationship Id="rId4" Type="http://schemas.openxmlformats.org/officeDocument/2006/relationships/tags" Target="../tags/tag4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notesSlide" Target="../notesSlides/notesSlide3.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slideLayout" Target="../slideLayouts/slideLayout1.xml"/><Relationship Id="rId2" Type="http://schemas.openxmlformats.org/officeDocument/2006/relationships/tags" Target="../tags/tag3.xml"/><Relationship Id="rId16" Type="http://schemas.openxmlformats.org/officeDocument/2006/relationships/tags" Target="../tags/tag1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20.xml"/><Relationship Id="rId7" Type="http://schemas.openxmlformats.org/officeDocument/2006/relationships/image" Target="../media/image5.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notesSlide" Target="../notesSlides/notesSlide4.xml"/><Relationship Id="rId5" Type="http://schemas.openxmlformats.org/officeDocument/2006/relationships/slideLayout" Target="../slideLayouts/slideLayout1.xml"/><Relationship Id="rId10" Type="http://schemas.openxmlformats.org/officeDocument/2006/relationships/image" Target="../media/image8.jpeg"/><Relationship Id="rId4" Type="http://schemas.openxmlformats.org/officeDocument/2006/relationships/tags" Target="../tags/tag21.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image" Target="../media/image10.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9.png"/><Relationship Id="rId5" Type="http://schemas.openxmlformats.org/officeDocument/2006/relationships/notesSlide" Target="../notesSlides/notesSlide5.xml"/><Relationship Id="rId4"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tags" Target="../tags/tag2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31.xml"/><Relationship Id="rId7" Type="http://schemas.openxmlformats.org/officeDocument/2006/relationships/image" Target="../media/image12.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11.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ustin O'Halloran - We Move Lightly">
            <a:hlinkClick r:id="" action="ppaction://media"/>
            <a:extLst>
              <a:ext uri="{FF2B5EF4-FFF2-40B4-BE49-F238E27FC236}">
                <a16:creationId xmlns="" xmlns:a16="http://schemas.microsoft.com/office/drawing/2014/main" id="{C43C01A3-E07D-4705-B53A-957A56BF81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3145" y="2086025"/>
            <a:ext cx="571500" cy="571469"/>
          </a:xfrm>
          <a:prstGeom prst="rect">
            <a:avLst/>
          </a:prstGeom>
        </p:spPr>
      </p:pic>
      <p:pic>
        <p:nvPicPr>
          <p:cNvPr id="5" name="图片 4"/>
          <p:cNvPicPr>
            <a:picLocks noChangeAspect="1"/>
          </p:cNvPicPr>
          <p:nvPr/>
        </p:nvPicPr>
        <p:blipFill rotWithShape="1">
          <a:blip r:embed="rId6">
            <a:extLst>
              <a:ext uri="{28A0092B-C50C-407E-A947-70E740481C1C}">
                <a14:useLocalDpi xmlns:a14="http://schemas.microsoft.com/office/drawing/2010/main" val="0"/>
              </a:ext>
            </a:extLst>
          </a:blip>
          <a:srcRect t="6914"/>
          <a:stretch/>
        </p:blipFill>
        <p:spPr>
          <a:xfrm>
            <a:off x="1" y="43577"/>
            <a:ext cx="12858750" cy="6732615"/>
          </a:xfrm>
          <a:prstGeom prst="rect">
            <a:avLst/>
          </a:prstGeom>
        </p:spPr>
      </p:pic>
      <p:sp>
        <p:nvSpPr>
          <p:cNvPr id="6" name="文本框 5"/>
          <p:cNvSpPr txBox="1"/>
          <p:nvPr/>
        </p:nvSpPr>
        <p:spPr>
          <a:xfrm>
            <a:off x="596727" y="4912469"/>
            <a:ext cx="8380298" cy="1927638"/>
          </a:xfrm>
          <a:prstGeom prst="rect">
            <a:avLst/>
          </a:prstGeom>
          <a:noFill/>
        </p:spPr>
        <p:txBody>
          <a:bodyPr wrap="none" lIns="128583" tIns="64291" rIns="128583" bIns="64291" rtlCol="0">
            <a:spAutoFit/>
          </a:bodyPr>
          <a:lstStyle/>
          <a:p>
            <a:pPr algn="ctr">
              <a:lnSpc>
                <a:spcPts val="7031"/>
              </a:lnSpc>
            </a:pPr>
            <a:r>
              <a:rPr lang="en-US" altLang="zh-CN" sz="6700" b="1" smtClean="0">
                <a:solidFill>
                  <a:srgbClr val="178AC1"/>
                </a:solidFill>
                <a:cs typeface="Calibri" panose="020F0502020204030204" pitchFamily="34" charset="0"/>
              </a:rPr>
              <a:t>QUẢN LÝ</a:t>
            </a:r>
          </a:p>
          <a:p>
            <a:pPr>
              <a:lnSpc>
                <a:spcPts val="7031"/>
              </a:lnSpc>
            </a:pPr>
            <a:r>
              <a:rPr lang="en-US" altLang="zh-CN" sz="6700" b="1" smtClean="0">
                <a:solidFill>
                  <a:srgbClr val="178AC1"/>
                </a:solidFill>
                <a:cs typeface="Calibri" panose="020F0502020204030204" pitchFamily="34" charset="0"/>
              </a:rPr>
              <a:t>THỰC TẬP TỐT NGHIỆP</a:t>
            </a:r>
            <a:endParaRPr lang="zh-CN" altLang="en-US" sz="6700" b="1" dirty="0">
              <a:solidFill>
                <a:srgbClr val="178AC1"/>
              </a:solidFill>
              <a:ea typeface="+mj-ea"/>
              <a:cs typeface="Calibri" panose="020F0502020204030204" pitchFamily="34" charset="0"/>
            </a:endParaRPr>
          </a:p>
        </p:txBody>
      </p:sp>
      <p:sp>
        <p:nvSpPr>
          <p:cNvPr id="7" name="文本框 6"/>
          <p:cNvSpPr txBox="1"/>
          <p:nvPr/>
        </p:nvSpPr>
        <p:spPr>
          <a:xfrm>
            <a:off x="308695" y="3184277"/>
            <a:ext cx="4368366" cy="1176278"/>
          </a:xfrm>
          <a:prstGeom prst="rect">
            <a:avLst/>
          </a:prstGeom>
          <a:noFill/>
        </p:spPr>
        <p:txBody>
          <a:bodyPr wrap="none" lIns="128583" tIns="64291" rIns="128583" bIns="64291" rtlCol="0">
            <a:spAutoFit/>
          </a:bodyPr>
          <a:lstStyle/>
          <a:p>
            <a:pPr algn="ctr"/>
            <a:r>
              <a:rPr lang="en-US" altLang="zh-CN" sz="3400" b="1" smtClean="0">
                <a:solidFill>
                  <a:srgbClr val="178AC1"/>
                </a:solidFill>
              </a:rPr>
              <a:t>BÁO CÁO KẾT THÚC</a:t>
            </a:r>
          </a:p>
          <a:p>
            <a:pPr algn="ctr"/>
            <a:r>
              <a:rPr lang="en-US" altLang="zh-CN" sz="3400" smtClean="0">
                <a:solidFill>
                  <a:srgbClr val="178AC1"/>
                </a:solidFill>
              </a:rPr>
              <a:t>Môn: Hệ Quản Trị CSDL</a:t>
            </a:r>
            <a:endParaRPr lang="zh-CN" altLang="en-US" sz="3400" dirty="0">
              <a:solidFill>
                <a:srgbClr val="178AC1"/>
              </a:solidFill>
            </a:endParaRPr>
          </a:p>
        </p:txBody>
      </p:sp>
    </p:spTree>
    <p:extLst>
      <p:ext uri="{BB962C8B-B14F-4D97-AF65-F5344CB8AC3E}">
        <p14:creationId xmlns:p14="http://schemas.microsoft.com/office/powerpoint/2010/main" val="23770069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750"/>
                                        <p:tgtEl>
                                          <p:spTgt spid="7"/>
                                        </p:tgtEl>
                                      </p:cBhvr>
                                    </p:animEffect>
                                  </p:childTnLst>
                                </p:cTn>
                              </p:par>
                            </p:childTnLst>
                          </p:cTn>
                        </p:par>
                        <p:par>
                          <p:cTn id="14" fill="hold">
                            <p:stCondLst>
                              <p:cond delay="1750"/>
                            </p:stCondLst>
                            <p:childTnLst>
                              <p:par>
                                <p:cTn id="15" presetID="12" presetClass="entr" presetSubtype="4" fill="hold" grpId="0" nodeType="afterEffect">
                                  <p:stCondLst>
                                    <p:cond delay="0"/>
                                  </p:stCondLst>
                                  <p:iterate type="lt">
                                    <p:tmPct val="12000"/>
                                  </p:iterate>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ppt_y</p:attrName>
                                        </p:attrNameLst>
                                      </p:cBhvr>
                                      <p:tavLst>
                                        <p:tav tm="0">
                                          <p:val>
                                            <p:strVal val="#ppt_y+#ppt_h*1.125000"/>
                                          </p:val>
                                        </p:tav>
                                        <p:tav tm="100000">
                                          <p:val>
                                            <p:strVal val="#ppt_y"/>
                                          </p:val>
                                        </p:tav>
                                      </p:tavLst>
                                    </p:anim>
                                    <p:animEffect transition="in" filter="wipe(up)">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9" repeatCount="indefinite" fill="remove" display="0">
                  <p:stCondLst>
                    <p:cond delay="indefinite"/>
                  </p:stCondLst>
                  <p:endCondLst>
                    <p:cond evt="onStopAudio" delay="0">
                      <p:tgtEl>
                        <p:sldTgt/>
                      </p:tgtEl>
                    </p:cond>
                  </p:endCondLst>
                </p:cTn>
                <p:tgtEl>
                  <p:spTgt spid="2"/>
                </p:tgtEl>
              </p:cMediaNode>
            </p:audio>
          </p:childTnLst>
        </p:cTn>
      </p:par>
    </p:tnLst>
    <p:bldLst>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859468" y="308773"/>
            <a:ext cx="6560779" cy="830997"/>
          </a:xfrm>
          <a:prstGeom prst="rect">
            <a:avLst/>
          </a:prstGeom>
        </p:spPr>
        <p:txBody>
          <a:bodyPr wrap="square" lIns="0" tIns="0" rIns="0" bIns="0">
            <a:spAutoFit/>
          </a:bodyPr>
          <a:lstStyle/>
          <a:p>
            <a:r>
              <a:rPr lang="en-US" altLang="zh-CN" sz="54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Phân quyền</a:t>
            </a:r>
            <a:endParaRPr lang="zh-CN" altLang="en-US" sz="54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2"/>
            </p:custDataLst>
          </p:nvPr>
        </p:nvSpPr>
        <p:spPr bwMode="auto">
          <a:xfrm>
            <a:off x="-411385" y="-488131"/>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05</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3892060" y="1172869"/>
            <a:ext cx="3617435"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72672" y="880706"/>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grpSp>
        <p:nvGrpSpPr>
          <p:cNvPr id="6" name="Group 5"/>
          <p:cNvGrpSpPr/>
          <p:nvPr/>
        </p:nvGrpSpPr>
        <p:grpSpPr>
          <a:xfrm>
            <a:off x="380703" y="2104572"/>
            <a:ext cx="4122932" cy="4366921"/>
            <a:chOff x="950284" y="2059774"/>
            <a:chExt cx="3788406" cy="4012600"/>
          </a:xfrm>
        </p:grpSpPr>
        <p:sp>
          <p:nvSpPr>
            <p:cNvPr id="7" name="Freeform 6"/>
            <p:cNvSpPr>
              <a:spLocks/>
            </p:cNvSpPr>
            <p:nvPr/>
          </p:nvSpPr>
          <p:spPr bwMode="auto">
            <a:xfrm>
              <a:off x="1863217" y="5309576"/>
              <a:ext cx="843589" cy="762798"/>
            </a:xfrm>
            <a:custGeom>
              <a:avLst/>
              <a:gdLst>
                <a:gd name="T0" fmla="*/ 1253 w 1253"/>
                <a:gd name="T1" fmla="*/ 1133 h 1133"/>
                <a:gd name="T2" fmla="*/ 0 w 1253"/>
                <a:gd name="T3" fmla="*/ 1133 h 1133"/>
                <a:gd name="T4" fmla="*/ 151 w 1253"/>
                <a:gd name="T5" fmla="*/ 0 h 1133"/>
                <a:gd name="T6" fmla="*/ 1102 w 1253"/>
                <a:gd name="T7" fmla="*/ 0 h 1133"/>
                <a:gd name="T8" fmla="*/ 1253 w 1253"/>
                <a:gd name="T9" fmla="*/ 1133 h 1133"/>
              </a:gdLst>
              <a:ahLst/>
              <a:cxnLst>
                <a:cxn ang="0">
                  <a:pos x="T0" y="T1"/>
                </a:cxn>
                <a:cxn ang="0">
                  <a:pos x="T2" y="T3"/>
                </a:cxn>
                <a:cxn ang="0">
                  <a:pos x="T4" y="T5"/>
                </a:cxn>
                <a:cxn ang="0">
                  <a:pos x="T6" y="T7"/>
                </a:cxn>
                <a:cxn ang="0">
                  <a:pos x="T8" y="T9"/>
                </a:cxn>
              </a:cxnLst>
              <a:rect l="0" t="0" r="r" b="b"/>
              <a:pathLst>
                <a:path w="1253" h="1133">
                  <a:moveTo>
                    <a:pt x="1253" y="1133"/>
                  </a:moveTo>
                  <a:lnTo>
                    <a:pt x="0" y="1133"/>
                  </a:lnTo>
                  <a:lnTo>
                    <a:pt x="151" y="0"/>
                  </a:lnTo>
                  <a:lnTo>
                    <a:pt x="1102" y="0"/>
                  </a:lnTo>
                  <a:lnTo>
                    <a:pt x="1253" y="1133"/>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9" name="Freeform 8"/>
            <p:cNvSpPr>
              <a:spLocks/>
            </p:cNvSpPr>
            <p:nvPr/>
          </p:nvSpPr>
          <p:spPr bwMode="auto">
            <a:xfrm>
              <a:off x="1894860" y="5309576"/>
              <a:ext cx="778283" cy="517733"/>
            </a:xfrm>
            <a:custGeom>
              <a:avLst/>
              <a:gdLst>
                <a:gd name="T0" fmla="*/ 1156 w 1156"/>
                <a:gd name="T1" fmla="*/ 769 h 769"/>
                <a:gd name="T2" fmla="*/ 1055 w 1156"/>
                <a:gd name="T3" fmla="*/ 0 h 769"/>
                <a:gd name="T4" fmla="*/ 104 w 1156"/>
                <a:gd name="T5" fmla="*/ 0 h 769"/>
                <a:gd name="T6" fmla="*/ 0 w 1156"/>
                <a:gd name="T7" fmla="*/ 769 h 769"/>
                <a:gd name="T8" fmla="*/ 1156 w 1156"/>
                <a:gd name="T9" fmla="*/ 769 h 769"/>
              </a:gdLst>
              <a:ahLst/>
              <a:cxnLst>
                <a:cxn ang="0">
                  <a:pos x="T0" y="T1"/>
                </a:cxn>
                <a:cxn ang="0">
                  <a:pos x="T2" y="T3"/>
                </a:cxn>
                <a:cxn ang="0">
                  <a:pos x="T4" y="T5"/>
                </a:cxn>
                <a:cxn ang="0">
                  <a:pos x="T6" y="T7"/>
                </a:cxn>
                <a:cxn ang="0">
                  <a:pos x="T8" y="T9"/>
                </a:cxn>
              </a:cxnLst>
              <a:rect l="0" t="0" r="r" b="b"/>
              <a:pathLst>
                <a:path w="1156" h="769">
                  <a:moveTo>
                    <a:pt x="1156" y="769"/>
                  </a:moveTo>
                  <a:lnTo>
                    <a:pt x="1055" y="0"/>
                  </a:lnTo>
                  <a:lnTo>
                    <a:pt x="104" y="0"/>
                  </a:lnTo>
                  <a:lnTo>
                    <a:pt x="0" y="769"/>
                  </a:lnTo>
                  <a:lnTo>
                    <a:pt x="1156" y="769"/>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1" name="Freeform 10"/>
            <p:cNvSpPr>
              <a:spLocks/>
            </p:cNvSpPr>
            <p:nvPr/>
          </p:nvSpPr>
          <p:spPr bwMode="auto">
            <a:xfrm>
              <a:off x="950284" y="3625092"/>
              <a:ext cx="2668783" cy="1956479"/>
            </a:xfrm>
            <a:custGeom>
              <a:avLst/>
              <a:gdLst>
                <a:gd name="T0" fmla="*/ 1676 w 1676"/>
                <a:gd name="T1" fmla="*/ 1196 h 1229"/>
                <a:gd name="T2" fmla="*/ 1643 w 1676"/>
                <a:gd name="T3" fmla="*/ 1229 h 1229"/>
                <a:gd name="T4" fmla="*/ 33 w 1676"/>
                <a:gd name="T5" fmla="*/ 1229 h 1229"/>
                <a:gd name="T6" fmla="*/ 0 w 1676"/>
                <a:gd name="T7" fmla="*/ 1196 h 1229"/>
                <a:gd name="T8" fmla="*/ 0 w 1676"/>
                <a:gd name="T9" fmla="*/ 32 h 1229"/>
                <a:gd name="T10" fmla="*/ 33 w 1676"/>
                <a:gd name="T11" fmla="*/ 0 h 1229"/>
                <a:gd name="T12" fmla="*/ 1643 w 1676"/>
                <a:gd name="T13" fmla="*/ 0 h 1229"/>
                <a:gd name="T14" fmla="*/ 1676 w 1676"/>
                <a:gd name="T15" fmla="*/ 32 h 1229"/>
                <a:gd name="T16" fmla="*/ 1676 w 1676"/>
                <a:gd name="T17" fmla="*/ 1196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6" h="1229">
                  <a:moveTo>
                    <a:pt x="1676" y="1196"/>
                  </a:moveTo>
                  <a:cubicBezTo>
                    <a:pt x="1676" y="1214"/>
                    <a:pt x="1661" y="1229"/>
                    <a:pt x="1643" y="1229"/>
                  </a:cubicBezTo>
                  <a:cubicBezTo>
                    <a:pt x="33" y="1229"/>
                    <a:pt x="33" y="1229"/>
                    <a:pt x="33" y="1229"/>
                  </a:cubicBezTo>
                  <a:cubicBezTo>
                    <a:pt x="15" y="1229"/>
                    <a:pt x="0" y="1214"/>
                    <a:pt x="0" y="1196"/>
                  </a:cubicBezTo>
                  <a:cubicBezTo>
                    <a:pt x="0" y="32"/>
                    <a:pt x="0" y="32"/>
                    <a:pt x="0" y="32"/>
                  </a:cubicBezTo>
                  <a:cubicBezTo>
                    <a:pt x="0" y="15"/>
                    <a:pt x="15" y="0"/>
                    <a:pt x="33" y="0"/>
                  </a:cubicBezTo>
                  <a:cubicBezTo>
                    <a:pt x="1643" y="0"/>
                    <a:pt x="1643" y="0"/>
                    <a:pt x="1643" y="0"/>
                  </a:cubicBezTo>
                  <a:cubicBezTo>
                    <a:pt x="1661" y="0"/>
                    <a:pt x="1676" y="15"/>
                    <a:pt x="1676" y="32"/>
                  </a:cubicBezTo>
                  <a:lnTo>
                    <a:pt x="1676" y="119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2" name="Freeform 11"/>
            <p:cNvSpPr>
              <a:spLocks/>
            </p:cNvSpPr>
            <p:nvPr/>
          </p:nvSpPr>
          <p:spPr bwMode="auto">
            <a:xfrm>
              <a:off x="950284" y="5232825"/>
              <a:ext cx="2668783" cy="348746"/>
            </a:xfrm>
            <a:custGeom>
              <a:avLst/>
              <a:gdLst>
                <a:gd name="T0" fmla="*/ 0 w 1676"/>
                <a:gd name="T1" fmla="*/ 0 h 219"/>
                <a:gd name="T2" fmla="*/ 0 w 1676"/>
                <a:gd name="T3" fmla="*/ 186 h 219"/>
                <a:gd name="T4" fmla="*/ 33 w 1676"/>
                <a:gd name="T5" fmla="*/ 219 h 219"/>
                <a:gd name="T6" fmla="*/ 1643 w 1676"/>
                <a:gd name="T7" fmla="*/ 219 h 219"/>
                <a:gd name="T8" fmla="*/ 1676 w 1676"/>
                <a:gd name="T9" fmla="*/ 186 h 219"/>
                <a:gd name="T10" fmla="*/ 1676 w 1676"/>
                <a:gd name="T11" fmla="*/ 0 h 219"/>
                <a:gd name="T12" fmla="*/ 0 w 1676"/>
                <a:gd name="T13" fmla="*/ 0 h 219"/>
              </a:gdLst>
              <a:ahLst/>
              <a:cxnLst>
                <a:cxn ang="0">
                  <a:pos x="T0" y="T1"/>
                </a:cxn>
                <a:cxn ang="0">
                  <a:pos x="T2" y="T3"/>
                </a:cxn>
                <a:cxn ang="0">
                  <a:pos x="T4" y="T5"/>
                </a:cxn>
                <a:cxn ang="0">
                  <a:pos x="T6" y="T7"/>
                </a:cxn>
                <a:cxn ang="0">
                  <a:pos x="T8" y="T9"/>
                </a:cxn>
                <a:cxn ang="0">
                  <a:pos x="T10" y="T11"/>
                </a:cxn>
                <a:cxn ang="0">
                  <a:pos x="T12" y="T13"/>
                </a:cxn>
              </a:cxnLst>
              <a:rect l="0" t="0" r="r" b="b"/>
              <a:pathLst>
                <a:path w="1676" h="219">
                  <a:moveTo>
                    <a:pt x="0" y="0"/>
                  </a:moveTo>
                  <a:cubicBezTo>
                    <a:pt x="0" y="186"/>
                    <a:pt x="0" y="186"/>
                    <a:pt x="0" y="186"/>
                  </a:cubicBezTo>
                  <a:cubicBezTo>
                    <a:pt x="0" y="204"/>
                    <a:pt x="15" y="219"/>
                    <a:pt x="33" y="219"/>
                  </a:cubicBezTo>
                  <a:cubicBezTo>
                    <a:pt x="1643" y="219"/>
                    <a:pt x="1643" y="219"/>
                    <a:pt x="1643" y="219"/>
                  </a:cubicBezTo>
                  <a:cubicBezTo>
                    <a:pt x="1661" y="219"/>
                    <a:pt x="1676" y="204"/>
                    <a:pt x="1676" y="186"/>
                  </a:cubicBezTo>
                  <a:cubicBezTo>
                    <a:pt x="1676" y="0"/>
                    <a:pt x="1676" y="0"/>
                    <a:pt x="1676" y="0"/>
                  </a:cubicBez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3" name="Rectangle 12"/>
            <p:cNvSpPr>
              <a:spLocks noChangeArrowheads="1"/>
            </p:cNvSpPr>
            <p:nvPr/>
          </p:nvSpPr>
          <p:spPr bwMode="auto">
            <a:xfrm>
              <a:off x="1074836" y="3722041"/>
              <a:ext cx="2420352" cy="1510784"/>
            </a:xfrm>
            <a:prstGeom prst="rect">
              <a:avLst/>
            </a:prstGeom>
            <a:solidFill>
              <a:schemeClr val="accent3"/>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4" name="Freeform 13"/>
            <p:cNvSpPr>
              <a:spLocks/>
            </p:cNvSpPr>
            <p:nvPr/>
          </p:nvSpPr>
          <p:spPr bwMode="auto">
            <a:xfrm>
              <a:off x="1709715" y="6025919"/>
              <a:ext cx="1149920" cy="46455"/>
            </a:xfrm>
            <a:custGeom>
              <a:avLst/>
              <a:gdLst>
                <a:gd name="T0" fmla="*/ 693 w 722"/>
                <a:gd name="T1" fmla="*/ 0 h 29"/>
                <a:gd name="T2" fmla="*/ 29 w 722"/>
                <a:gd name="T3" fmla="*/ 0 h 29"/>
                <a:gd name="T4" fmla="*/ 0 w 722"/>
                <a:gd name="T5" fmla="*/ 29 h 29"/>
                <a:gd name="T6" fmla="*/ 722 w 722"/>
                <a:gd name="T7" fmla="*/ 29 h 29"/>
                <a:gd name="T8" fmla="*/ 693 w 722"/>
                <a:gd name="T9" fmla="*/ 0 h 29"/>
              </a:gdLst>
              <a:ahLst/>
              <a:cxnLst>
                <a:cxn ang="0">
                  <a:pos x="T0" y="T1"/>
                </a:cxn>
                <a:cxn ang="0">
                  <a:pos x="T2" y="T3"/>
                </a:cxn>
                <a:cxn ang="0">
                  <a:pos x="T4" y="T5"/>
                </a:cxn>
                <a:cxn ang="0">
                  <a:pos x="T6" y="T7"/>
                </a:cxn>
                <a:cxn ang="0">
                  <a:pos x="T8" y="T9"/>
                </a:cxn>
              </a:cxnLst>
              <a:rect l="0" t="0" r="r" b="b"/>
              <a:pathLst>
                <a:path w="722" h="29">
                  <a:moveTo>
                    <a:pt x="693" y="0"/>
                  </a:moveTo>
                  <a:cubicBezTo>
                    <a:pt x="29" y="0"/>
                    <a:pt x="29" y="0"/>
                    <a:pt x="29" y="0"/>
                  </a:cubicBezTo>
                  <a:cubicBezTo>
                    <a:pt x="13" y="0"/>
                    <a:pt x="0" y="13"/>
                    <a:pt x="0" y="29"/>
                  </a:cubicBezTo>
                  <a:cubicBezTo>
                    <a:pt x="722" y="29"/>
                    <a:pt x="722" y="29"/>
                    <a:pt x="722" y="29"/>
                  </a:cubicBezTo>
                  <a:cubicBezTo>
                    <a:pt x="722" y="13"/>
                    <a:pt x="709" y="0"/>
                    <a:pt x="693" y="0"/>
                  </a:cubicBez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7" name="Freeform 16"/>
            <p:cNvSpPr>
              <a:spLocks noEditPoints="1"/>
            </p:cNvSpPr>
            <p:nvPr/>
          </p:nvSpPr>
          <p:spPr bwMode="auto">
            <a:xfrm>
              <a:off x="1017920" y="4095878"/>
              <a:ext cx="2542885" cy="1136454"/>
            </a:xfrm>
            <a:custGeom>
              <a:avLst/>
              <a:gdLst>
                <a:gd name="T0" fmla="*/ 1533 w 1597"/>
                <a:gd name="T1" fmla="*/ 472 h 714"/>
                <a:gd name="T2" fmla="*/ 1534 w 1597"/>
                <a:gd name="T3" fmla="*/ 459 h 714"/>
                <a:gd name="T4" fmla="*/ 1396 w 1597"/>
                <a:gd name="T5" fmla="*/ 328 h 714"/>
                <a:gd name="T6" fmla="*/ 1285 w 1597"/>
                <a:gd name="T7" fmla="*/ 381 h 714"/>
                <a:gd name="T8" fmla="*/ 1266 w 1597"/>
                <a:gd name="T9" fmla="*/ 376 h 714"/>
                <a:gd name="T10" fmla="*/ 1107 w 1597"/>
                <a:gd name="T11" fmla="*/ 238 h 714"/>
                <a:gd name="T12" fmla="*/ 1008 w 1597"/>
                <a:gd name="T13" fmla="*/ 271 h 714"/>
                <a:gd name="T14" fmla="*/ 896 w 1597"/>
                <a:gd name="T15" fmla="*/ 208 h 714"/>
                <a:gd name="T16" fmla="*/ 846 w 1597"/>
                <a:gd name="T17" fmla="*/ 218 h 714"/>
                <a:gd name="T18" fmla="*/ 707 w 1597"/>
                <a:gd name="T19" fmla="*/ 107 h 714"/>
                <a:gd name="T20" fmla="*/ 690 w 1597"/>
                <a:gd name="T21" fmla="*/ 108 h 714"/>
                <a:gd name="T22" fmla="*/ 575 w 1597"/>
                <a:gd name="T23" fmla="*/ 0 h 714"/>
                <a:gd name="T24" fmla="*/ 472 w 1597"/>
                <a:gd name="T25" fmla="*/ 61 h 714"/>
                <a:gd name="T26" fmla="*/ 460 w 1597"/>
                <a:gd name="T27" fmla="*/ 59 h 714"/>
                <a:gd name="T28" fmla="*/ 400 w 1597"/>
                <a:gd name="T29" fmla="*/ 116 h 714"/>
                <a:gd name="T30" fmla="*/ 402 w 1597"/>
                <a:gd name="T31" fmla="*/ 133 h 714"/>
                <a:gd name="T32" fmla="*/ 333 w 1597"/>
                <a:gd name="T33" fmla="*/ 210 h 714"/>
                <a:gd name="T34" fmla="*/ 311 w 1597"/>
                <a:gd name="T35" fmla="*/ 208 h 714"/>
                <a:gd name="T36" fmla="*/ 213 w 1597"/>
                <a:gd name="T37" fmla="*/ 286 h 714"/>
                <a:gd name="T38" fmla="*/ 109 w 1597"/>
                <a:gd name="T39" fmla="*/ 437 h 714"/>
                <a:gd name="T40" fmla="*/ 109 w 1597"/>
                <a:gd name="T41" fmla="*/ 451 h 714"/>
                <a:gd name="T42" fmla="*/ 0 w 1597"/>
                <a:gd name="T43" fmla="*/ 633 h 714"/>
                <a:gd name="T44" fmla="*/ 17 w 1597"/>
                <a:gd name="T45" fmla="*/ 714 h 714"/>
                <a:gd name="T46" fmla="*/ 1546 w 1597"/>
                <a:gd name="T47" fmla="*/ 714 h 714"/>
                <a:gd name="T48" fmla="*/ 1597 w 1597"/>
                <a:gd name="T49" fmla="*/ 598 h 714"/>
                <a:gd name="T50" fmla="*/ 1533 w 1597"/>
                <a:gd name="T51" fmla="*/ 472 h 714"/>
                <a:gd name="T52" fmla="*/ 581 w 1597"/>
                <a:gd name="T53" fmla="*/ 390 h 714"/>
                <a:gd name="T54" fmla="*/ 564 w 1597"/>
                <a:gd name="T55" fmla="*/ 356 h 714"/>
                <a:gd name="T56" fmla="*/ 595 w 1597"/>
                <a:gd name="T57" fmla="*/ 319 h 714"/>
                <a:gd name="T58" fmla="*/ 615 w 1597"/>
                <a:gd name="T59" fmla="*/ 340 h 714"/>
                <a:gd name="T60" fmla="*/ 609 w 1597"/>
                <a:gd name="T61" fmla="*/ 376 h 714"/>
                <a:gd name="T62" fmla="*/ 610 w 1597"/>
                <a:gd name="T63" fmla="*/ 382 h 714"/>
                <a:gd name="T64" fmla="*/ 581 w 1597"/>
                <a:gd name="T65" fmla="*/ 39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97" h="714">
                  <a:moveTo>
                    <a:pt x="1533" y="472"/>
                  </a:moveTo>
                  <a:cubicBezTo>
                    <a:pt x="1534" y="468"/>
                    <a:pt x="1534" y="463"/>
                    <a:pt x="1534" y="459"/>
                  </a:cubicBezTo>
                  <a:cubicBezTo>
                    <a:pt x="1534" y="386"/>
                    <a:pt x="1472" y="328"/>
                    <a:pt x="1396" y="328"/>
                  </a:cubicBezTo>
                  <a:cubicBezTo>
                    <a:pt x="1350" y="328"/>
                    <a:pt x="1310" y="349"/>
                    <a:pt x="1285" y="381"/>
                  </a:cubicBezTo>
                  <a:cubicBezTo>
                    <a:pt x="1279" y="379"/>
                    <a:pt x="1273" y="377"/>
                    <a:pt x="1266" y="376"/>
                  </a:cubicBezTo>
                  <a:cubicBezTo>
                    <a:pt x="1259" y="299"/>
                    <a:pt x="1190" y="238"/>
                    <a:pt x="1107" y="238"/>
                  </a:cubicBezTo>
                  <a:cubicBezTo>
                    <a:pt x="1069" y="238"/>
                    <a:pt x="1035" y="251"/>
                    <a:pt x="1008" y="271"/>
                  </a:cubicBezTo>
                  <a:cubicBezTo>
                    <a:pt x="986" y="233"/>
                    <a:pt x="945" y="208"/>
                    <a:pt x="896" y="208"/>
                  </a:cubicBezTo>
                  <a:cubicBezTo>
                    <a:pt x="878" y="208"/>
                    <a:pt x="861" y="211"/>
                    <a:pt x="846" y="218"/>
                  </a:cubicBezTo>
                  <a:cubicBezTo>
                    <a:pt x="835" y="155"/>
                    <a:pt x="777" y="107"/>
                    <a:pt x="707" y="107"/>
                  </a:cubicBezTo>
                  <a:cubicBezTo>
                    <a:pt x="702" y="107"/>
                    <a:pt x="696" y="107"/>
                    <a:pt x="690" y="108"/>
                  </a:cubicBezTo>
                  <a:cubicBezTo>
                    <a:pt x="690" y="48"/>
                    <a:pt x="638" y="0"/>
                    <a:pt x="575" y="0"/>
                  </a:cubicBezTo>
                  <a:cubicBezTo>
                    <a:pt x="530" y="0"/>
                    <a:pt x="491" y="25"/>
                    <a:pt x="472" y="61"/>
                  </a:cubicBezTo>
                  <a:cubicBezTo>
                    <a:pt x="468" y="60"/>
                    <a:pt x="464" y="59"/>
                    <a:pt x="460" y="59"/>
                  </a:cubicBezTo>
                  <a:cubicBezTo>
                    <a:pt x="427" y="59"/>
                    <a:pt x="400" y="85"/>
                    <a:pt x="400" y="116"/>
                  </a:cubicBezTo>
                  <a:cubicBezTo>
                    <a:pt x="400" y="122"/>
                    <a:pt x="401" y="127"/>
                    <a:pt x="402" y="133"/>
                  </a:cubicBezTo>
                  <a:cubicBezTo>
                    <a:pt x="370" y="149"/>
                    <a:pt x="345" y="177"/>
                    <a:pt x="333" y="210"/>
                  </a:cubicBezTo>
                  <a:cubicBezTo>
                    <a:pt x="326" y="209"/>
                    <a:pt x="319" y="208"/>
                    <a:pt x="311" y="208"/>
                  </a:cubicBezTo>
                  <a:cubicBezTo>
                    <a:pt x="262" y="208"/>
                    <a:pt x="221" y="242"/>
                    <a:pt x="213" y="286"/>
                  </a:cubicBezTo>
                  <a:cubicBezTo>
                    <a:pt x="151" y="312"/>
                    <a:pt x="109" y="370"/>
                    <a:pt x="109" y="437"/>
                  </a:cubicBezTo>
                  <a:cubicBezTo>
                    <a:pt x="109" y="442"/>
                    <a:pt x="109" y="446"/>
                    <a:pt x="109" y="451"/>
                  </a:cubicBezTo>
                  <a:cubicBezTo>
                    <a:pt x="44" y="488"/>
                    <a:pt x="0" y="555"/>
                    <a:pt x="0" y="633"/>
                  </a:cubicBezTo>
                  <a:cubicBezTo>
                    <a:pt x="0" y="661"/>
                    <a:pt x="6" y="689"/>
                    <a:pt x="17" y="714"/>
                  </a:cubicBezTo>
                  <a:cubicBezTo>
                    <a:pt x="1546" y="714"/>
                    <a:pt x="1546" y="714"/>
                    <a:pt x="1546" y="714"/>
                  </a:cubicBezTo>
                  <a:cubicBezTo>
                    <a:pt x="1578" y="684"/>
                    <a:pt x="1597" y="644"/>
                    <a:pt x="1597" y="598"/>
                  </a:cubicBezTo>
                  <a:cubicBezTo>
                    <a:pt x="1597" y="547"/>
                    <a:pt x="1572" y="502"/>
                    <a:pt x="1533" y="472"/>
                  </a:cubicBezTo>
                  <a:close/>
                  <a:moveTo>
                    <a:pt x="581" y="390"/>
                  </a:moveTo>
                  <a:cubicBezTo>
                    <a:pt x="578" y="377"/>
                    <a:pt x="572" y="365"/>
                    <a:pt x="564" y="356"/>
                  </a:cubicBezTo>
                  <a:cubicBezTo>
                    <a:pt x="576" y="345"/>
                    <a:pt x="587" y="333"/>
                    <a:pt x="595" y="319"/>
                  </a:cubicBezTo>
                  <a:cubicBezTo>
                    <a:pt x="601" y="327"/>
                    <a:pt x="608" y="334"/>
                    <a:pt x="615" y="340"/>
                  </a:cubicBezTo>
                  <a:cubicBezTo>
                    <a:pt x="611" y="351"/>
                    <a:pt x="609" y="363"/>
                    <a:pt x="609" y="376"/>
                  </a:cubicBezTo>
                  <a:cubicBezTo>
                    <a:pt x="609" y="378"/>
                    <a:pt x="610" y="380"/>
                    <a:pt x="610" y="382"/>
                  </a:cubicBezTo>
                  <a:cubicBezTo>
                    <a:pt x="600" y="384"/>
                    <a:pt x="590" y="386"/>
                    <a:pt x="581" y="390"/>
                  </a:cubicBez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8" name="Freeform 17"/>
            <p:cNvSpPr>
              <a:spLocks/>
            </p:cNvSpPr>
            <p:nvPr/>
          </p:nvSpPr>
          <p:spPr bwMode="auto">
            <a:xfrm>
              <a:off x="1810030" y="3099280"/>
              <a:ext cx="1890500" cy="1993508"/>
            </a:xfrm>
            <a:custGeom>
              <a:avLst/>
              <a:gdLst>
                <a:gd name="T0" fmla="*/ 1060 w 1187"/>
                <a:gd name="T1" fmla="*/ 0 h 1252"/>
                <a:gd name="T2" fmla="*/ 832 w 1187"/>
                <a:gd name="T3" fmla="*/ 228 h 1252"/>
                <a:gd name="T4" fmla="*/ 729 w 1187"/>
                <a:gd name="T5" fmla="*/ 312 h 1252"/>
                <a:gd name="T6" fmla="*/ 512 w 1187"/>
                <a:gd name="T7" fmla="*/ 432 h 1252"/>
                <a:gd name="T8" fmla="*/ 342 w 1187"/>
                <a:gd name="T9" fmla="*/ 509 h 1252"/>
                <a:gd name="T10" fmla="*/ 222 w 1187"/>
                <a:gd name="T11" fmla="*/ 568 h 1252"/>
                <a:gd name="T12" fmla="*/ 141 w 1187"/>
                <a:gd name="T13" fmla="*/ 619 h 1252"/>
                <a:gd name="T14" fmla="*/ 88 w 1187"/>
                <a:gd name="T15" fmla="*/ 664 h 1252"/>
                <a:gd name="T16" fmla="*/ 53 w 1187"/>
                <a:gd name="T17" fmla="*/ 704 h 1252"/>
                <a:gd name="T18" fmla="*/ 14 w 1187"/>
                <a:gd name="T19" fmla="*/ 777 h 1252"/>
                <a:gd name="T20" fmla="*/ 0 w 1187"/>
                <a:gd name="T21" fmla="*/ 862 h 1252"/>
                <a:gd name="T22" fmla="*/ 15 w 1187"/>
                <a:gd name="T23" fmla="*/ 954 h 1252"/>
                <a:gd name="T24" fmla="*/ 84 w 1187"/>
                <a:gd name="T25" fmla="*/ 1095 h 1252"/>
                <a:gd name="T26" fmla="*/ 210 w 1187"/>
                <a:gd name="T27" fmla="*/ 1252 h 1252"/>
                <a:gd name="T28" fmla="*/ 342 w 1187"/>
                <a:gd name="T29" fmla="*/ 1129 h 1252"/>
                <a:gd name="T30" fmla="*/ 263 w 1187"/>
                <a:gd name="T31" fmla="*/ 1036 h 1252"/>
                <a:gd name="T32" fmla="*/ 197 w 1187"/>
                <a:gd name="T33" fmla="*/ 929 h 1252"/>
                <a:gd name="T34" fmla="*/ 184 w 1187"/>
                <a:gd name="T35" fmla="*/ 890 h 1252"/>
                <a:gd name="T36" fmla="*/ 180 w 1187"/>
                <a:gd name="T37" fmla="*/ 862 h 1252"/>
                <a:gd name="T38" fmla="*/ 183 w 1187"/>
                <a:gd name="T39" fmla="*/ 841 h 1252"/>
                <a:gd name="T40" fmla="*/ 191 w 1187"/>
                <a:gd name="T41" fmla="*/ 822 h 1252"/>
                <a:gd name="T42" fmla="*/ 204 w 1187"/>
                <a:gd name="T43" fmla="*/ 803 h 1252"/>
                <a:gd name="T44" fmla="*/ 249 w 1187"/>
                <a:gd name="T45" fmla="*/ 763 h 1252"/>
                <a:gd name="T46" fmla="*/ 309 w 1187"/>
                <a:gd name="T47" fmla="*/ 726 h 1252"/>
                <a:gd name="T48" fmla="*/ 451 w 1187"/>
                <a:gd name="T49" fmla="*/ 657 h 1252"/>
                <a:gd name="T50" fmla="*/ 707 w 1187"/>
                <a:gd name="T51" fmla="*/ 535 h 1252"/>
                <a:gd name="T52" fmla="*/ 838 w 1187"/>
                <a:gd name="T53" fmla="*/ 456 h 1252"/>
                <a:gd name="T54" fmla="*/ 959 w 1187"/>
                <a:gd name="T55" fmla="*/ 355 h 1252"/>
                <a:gd name="T56" fmla="*/ 1152 w 1187"/>
                <a:gd name="T57" fmla="*/ 162 h 1252"/>
                <a:gd name="T58" fmla="*/ 1181 w 1187"/>
                <a:gd name="T59" fmla="*/ 133 h 1252"/>
                <a:gd name="T60" fmla="*/ 1187 w 1187"/>
                <a:gd name="T61" fmla="*/ 127 h 1252"/>
                <a:gd name="T62" fmla="*/ 1060 w 1187"/>
                <a:gd name="T63" fmla="*/ 0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1252">
                  <a:moveTo>
                    <a:pt x="1060" y="0"/>
                  </a:moveTo>
                  <a:cubicBezTo>
                    <a:pt x="1060" y="0"/>
                    <a:pt x="1043" y="16"/>
                    <a:pt x="832" y="228"/>
                  </a:cubicBezTo>
                  <a:cubicBezTo>
                    <a:pt x="801" y="258"/>
                    <a:pt x="766" y="286"/>
                    <a:pt x="729" y="312"/>
                  </a:cubicBezTo>
                  <a:cubicBezTo>
                    <a:pt x="663" y="358"/>
                    <a:pt x="588" y="396"/>
                    <a:pt x="512" y="432"/>
                  </a:cubicBezTo>
                  <a:cubicBezTo>
                    <a:pt x="455" y="459"/>
                    <a:pt x="397" y="484"/>
                    <a:pt x="342" y="509"/>
                  </a:cubicBezTo>
                  <a:cubicBezTo>
                    <a:pt x="300" y="528"/>
                    <a:pt x="260" y="547"/>
                    <a:pt x="222" y="568"/>
                  </a:cubicBezTo>
                  <a:cubicBezTo>
                    <a:pt x="194" y="584"/>
                    <a:pt x="167" y="600"/>
                    <a:pt x="141" y="619"/>
                  </a:cubicBezTo>
                  <a:cubicBezTo>
                    <a:pt x="122" y="633"/>
                    <a:pt x="104" y="648"/>
                    <a:pt x="88" y="664"/>
                  </a:cubicBezTo>
                  <a:cubicBezTo>
                    <a:pt x="75" y="677"/>
                    <a:pt x="63" y="690"/>
                    <a:pt x="53" y="704"/>
                  </a:cubicBezTo>
                  <a:cubicBezTo>
                    <a:pt x="37" y="726"/>
                    <a:pt x="24" y="751"/>
                    <a:pt x="14" y="777"/>
                  </a:cubicBezTo>
                  <a:cubicBezTo>
                    <a:pt x="5" y="804"/>
                    <a:pt x="0" y="833"/>
                    <a:pt x="0" y="862"/>
                  </a:cubicBezTo>
                  <a:cubicBezTo>
                    <a:pt x="0" y="893"/>
                    <a:pt x="5" y="923"/>
                    <a:pt x="15" y="954"/>
                  </a:cubicBezTo>
                  <a:cubicBezTo>
                    <a:pt x="29" y="1000"/>
                    <a:pt x="52" y="1046"/>
                    <a:pt x="84" y="1095"/>
                  </a:cubicBezTo>
                  <a:cubicBezTo>
                    <a:pt x="116" y="1144"/>
                    <a:pt x="158" y="1196"/>
                    <a:pt x="210" y="1252"/>
                  </a:cubicBezTo>
                  <a:cubicBezTo>
                    <a:pt x="342" y="1129"/>
                    <a:pt x="342" y="1129"/>
                    <a:pt x="342" y="1129"/>
                  </a:cubicBezTo>
                  <a:cubicBezTo>
                    <a:pt x="310" y="1096"/>
                    <a:pt x="284" y="1065"/>
                    <a:pt x="263" y="1036"/>
                  </a:cubicBezTo>
                  <a:cubicBezTo>
                    <a:pt x="231" y="994"/>
                    <a:pt x="209" y="958"/>
                    <a:pt x="197" y="929"/>
                  </a:cubicBezTo>
                  <a:cubicBezTo>
                    <a:pt x="191" y="914"/>
                    <a:pt x="186" y="901"/>
                    <a:pt x="184" y="890"/>
                  </a:cubicBezTo>
                  <a:cubicBezTo>
                    <a:pt x="181" y="879"/>
                    <a:pt x="180" y="870"/>
                    <a:pt x="180" y="862"/>
                  </a:cubicBezTo>
                  <a:cubicBezTo>
                    <a:pt x="180" y="854"/>
                    <a:pt x="181" y="847"/>
                    <a:pt x="183" y="841"/>
                  </a:cubicBezTo>
                  <a:cubicBezTo>
                    <a:pt x="185" y="834"/>
                    <a:pt x="187" y="829"/>
                    <a:pt x="191" y="822"/>
                  </a:cubicBezTo>
                  <a:cubicBezTo>
                    <a:pt x="194" y="816"/>
                    <a:pt x="198" y="810"/>
                    <a:pt x="204" y="803"/>
                  </a:cubicBezTo>
                  <a:cubicBezTo>
                    <a:pt x="214" y="791"/>
                    <a:pt x="229" y="777"/>
                    <a:pt x="249" y="763"/>
                  </a:cubicBezTo>
                  <a:cubicBezTo>
                    <a:pt x="266" y="751"/>
                    <a:pt x="286" y="738"/>
                    <a:pt x="309" y="726"/>
                  </a:cubicBezTo>
                  <a:cubicBezTo>
                    <a:pt x="349" y="703"/>
                    <a:pt x="398" y="681"/>
                    <a:pt x="451" y="657"/>
                  </a:cubicBezTo>
                  <a:cubicBezTo>
                    <a:pt x="530" y="621"/>
                    <a:pt x="619" y="583"/>
                    <a:pt x="707" y="535"/>
                  </a:cubicBezTo>
                  <a:cubicBezTo>
                    <a:pt x="752" y="512"/>
                    <a:pt x="796" y="485"/>
                    <a:pt x="838" y="456"/>
                  </a:cubicBezTo>
                  <a:cubicBezTo>
                    <a:pt x="880" y="426"/>
                    <a:pt x="921" y="393"/>
                    <a:pt x="959" y="355"/>
                  </a:cubicBezTo>
                  <a:cubicBezTo>
                    <a:pt x="1065" y="249"/>
                    <a:pt x="1122" y="192"/>
                    <a:pt x="1152" y="162"/>
                  </a:cubicBezTo>
                  <a:cubicBezTo>
                    <a:pt x="1168" y="146"/>
                    <a:pt x="1176" y="138"/>
                    <a:pt x="1181" y="133"/>
                  </a:cubicBezTo>
                  <a:cubicBezTo>
                    <a:pt x="1186" y="128"/>
                    <a:pt x="1187" y="127"/>
                    <a:pt x="1187" y="127"/>
                  </a:cubicBezTo>
                  <a:lnTo>
                    <a:pt x="1060" y="0"/>
                  </a:ln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9" name="Freeform 18"/>
            <p:cNvSpPr>
              <a:spLocks/>
            </p:cNvSpPr>
            <p:nvPr/>
          </p:nvSpPr>
          <p:spPr bwMode="auto">
            <a:xfrm>
              <a:off x="1194002" y="4629588"/>
              <a:ext cx="1920124" cy="603237"/>
            </a:xfrm>
            <a:custGeom>
              <a:avLst/>
              <a:gdLst>
                <a:gd name="T0" fmla="*/ 38 w 1206"/>
                <a:gd name="T1" fmla="*/ 379 h 379"/>
                <a:gd name="T2" fmla="*/ 0 w 1206"/>
                <a:gd name="T3" fmla="*/ 287 h 379"/>
                <a:gd name="T4" fmla="*/ 48 w 1206"/>
                <a:gd name="T5" fmla="*/ 186 h 379"/>
                <a:gd name="T6" fmla="*/ 48 w 1206"/>
                <a:gd name="T7" fmla="*/ 176 h 379"/>
                <a:gd name="T8" fmla="*/ 152 w 1206"/>
                <a:gd name="T9" fmla="*/ 71 h 379"/>
                <a:gd name="T10" fmla="*/ 236 w 1206"/>
                <a:gd name="T11" fmla="*/ 114 h 379"/>
                <a:gd name="T12" fmla="*/ 250 w 1206"/>
                <a:gd name="T13" fmla="*/ 110 h 379"/>
                <a:gd name="T14" fmla="*/ 370 w 1206"/>
                <a:gd name="T15" fmla="*/ 0 h 379"/>
                <a:gd name="T16" fmla="*/ 487 w 1206"/>
                <a:gd name="T17" fmla="*/ 91 h 379"/>
                <a:gd name="T18" fmla="*/ 501 w 1206"/>
                <a:gd name="T19" fmla="*/ 89 h 379"/>
                <a:gd name="T20" fmla="*/ 552 w 1206"/>
                <a:gd name="T21" fmla="*/ 110 h 379"/>
                <a:gd name="T22" fmla="*/ 552 w 1206"/>
                <a:gd name="T23" fmla="*/ 110 h 379"/>
                <a:gd name="T24" fmla="*/ 649 w 1206"/>
                <a:gd name="T25" fmla="*/ 13 h 379"/>
                <a:gd name="T26" fmla="*/ 746 w 1206"/>
                <a:gd name="T27" fmla="*/ 110 h 379"/>
                <a:gd name="T28" fmla="*/ 746 w 1206"/>
                <a:gd name="T29" fmla="*/ 115 h 379"/>
                <a:gd name="T30" fmla="*/ 767 w 1206"/>
                <a:gd name="T31" fmla="*/ 121 h 379"/>
                <a:gd name="T32" fmla="*/ 827 w 1206"/>
                <a:gd name="T33" fmla="*/ 71 h 379"/>
                <a:gd name="T34" fmla="*/ 877 w 1206"/>
                <a:gd name="T35" fmla="*/ 98 h 379"/>
                <a:gd name="T36" fmla="*/ 993 w 1206"/>
                <a:gd name="T37" fmla="*/ 27 h 379"/>
                <a:gd name="T38" fmla="*/ 1124 w 1206"/>
                <a:gd name="T39" fmla="*/ 158 h 379"/>
                <a:gd name="T40" fmla="*/ 1123 w 1206"/>
                <a:gd name="T41" fmla="*/ 170 h 379"/>
                <a:gd name="T42" fmla="*/ 1206 w 1206"/>
                <a:gd name="T43" fmla="*/ 314 h 379"/>
                <a:gd name="T44" fmla="*/ 1193 w 1206"/>
                <a:gd name="T45" fmla="*/ 379 h 379"/>
                <a:gd name="T46" fmla="*/ 38 w 1206"/>
                <a:gd name="T47" fmla="*/ 37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06" h="379">
                  <a:moveTo>
                    <a:pt x="38" y="379"/>
                  </a:moveTo>
                  <a:cubicBezTo>
                    <a:pt x="15" y="355"/>
                    <a:pt x="0" y="323"/>
                    <a:pt x="0" y="287"/>
                  </a:cubicBezTo>
                  <a:cubicBezTo>
                    <a:pt x="0" y="246"/>
                    <a:pt x="19" y="210"/>
                    <a:pt x="48" y="186"/>
                  </a:cubicBezTo>
                  <a:cubicBezTo>
                    <a:pt x="48" y="183"/>
                    <a:pt x="48" y="179"/>
                    <a:pt x="48" y="176"/>
                  </a:cubicBezTo>
                  <a:cubicBezTo>
                    <a:pt x="48" y="118"/>
                    <a:pt x="94" y="71"/>
                    <a:pt x="152" y="71"/>
                  </a:cubicBezTo>
                  <a:cubicBezTo>
                    <a:pt x="186" y="71"/>
                    <a:pt x="217" y="88"/>
                    <a:pt x="236" y="114"/>
                  </a:cubicBezTo>
                  <a:cubicBezTo>
                    <a:pt x="240" y="112"/>
                    <a:pt x="245" y="111"/>
                    <a:pt x="250" y="110"/>
                  </a:cubicBezTo>
                  <a:cubicBezTo>
                    <a:pt x="256" y="49"/>
                    <a:pt x="307" y="0"/>
                    <a:pt x="370" y="0"/>
                  </a:cubicBezTo>
                  <a:cubicBezTo>
                    <a:pt x="427" y="0"/>
                    <a:pt x="474" y="39"/>
                    <a:pt x="487" y="91"/>
                  </a:cubicBezTo>
                  <a:cubicBezTo>
                    <a:pt x="492" y="90"/>
                    <a:pt x="496" y="89"/>
                    <a:pt x="501" y="89"/>
                  </a:cubicBezTo>
                  <a:cubicBezTo>
                    <a:pt x="521" y="89"/>
                    <a:pt x="539" y="97"/>
                    <a:pt x="552" y="110"/>
                  </a:cubicBezTo>
                  <a:cubicBezTo>
                    <a:pt x="552" y="110"/>
                    <a:pt x="552" y="110"/>
                    <a:pt x="552" y="110"/>
                  </a:cubicBezTo>
                  <a:cubicBezTo>
                    <a:pt x="552" y="56"/>
                    <a:pt x="596" y="13"/>
                    <a:pt x="649" y="13"/>
                  </a:cubicBezTo>
                  <a:cubicBezTo>
                    <a:pt x="703" y="13"/>
                    <a:pt x="746" y="56"/>
                    <a:pt x="746" y="110"/>
                  </a:cubicBezTo>
                  <a:cubicBezTo>
                    <a:pt x="746" y="111"/>
                    <a:pt x="746" y="113"/>
                    <a:pt x="746" y="115"/>
                  </a:cubicBezTo>
                  <a:cubicBezTo>
                    <a:pt x="753" y="116"/>
                    <a:pt x="760" y="118"/>
                    <a:pt x="767" y="121"/>
                  </a:cubicBezTo>
                  <a:cubicBezTo>
                    <a:pt x="773" y="93"/>
                    <a:pt x="797" y="71"/>
                    <a:pt x="827" y="71"/>
                  </a:cubicBezTo>
                  <a:cubicBezTo>
                    <a:pt x="848" y="71"/>
                    <a:pt x="866" y="82"/>
                    <a:pt x="877" y="98"/>
                  </a:cubicBezTo>
                  <a:cubicBezTo>
                    <a:pt x="899" y="56"/>
                    <a:pt x="943" y="27"/>
                    <a:pt x="993" y="27"/>
                  </a:cubicBezTo>
                  <a:cubicBezTo>
                    <a:pt x="1065" y="27"/>
                    <a:pt x="1124" y="86"/>
                    <a:pt x="1124" y="158"/>
                  </a:cubicBezTo>
                  <a:cubicBezTo>
                    <a:pt x="1124" y="162"/>
                    <a:pt x="1124" y="166"/>
                    <a:pt x="1123" y="170"/>
                  </a:cubicBezTo>
                  <a:cubicBezTo>
                    <a:pt x="1173" y="199"/>
                    <a:pt x="1206" y="253"/>
                    <a:pt x="1206" y="314"/>
                  </a:cubicBezTo>
                  <a:cubicBezTo>
                    <a:pt x="1206" y="337"/>
                    <a:pt x="1201" y="359"/>
                    <a:pt x="1193" y="379"/>
                  </a:cubicBezTo>
                  <a:lnTo>
                    <a:pt x="38" y="379"/>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0" name="Freeform 19"/>
            <p:cNvSpPr>
              <a:spLocks/>
            </p:cNvSpPr>
            <p:nvPr/>
          </p:nvSpPr>
          <p:spPr bwMode="auto">
            <a:xfrm>
              <a:off x="1845713" y="3123517"/>
              <a:ext cx="1829234" cy="1945707"/>
            </a:xfrm>
            <a:custGeom>
              <a:avLst/>
              <a:gdLst>
                <a:gd name="T0" fmla="*/ 1053 w 1149"/>
                <a:gd name="T1" fmla="*/ 0 h 1222"/>
                <a:gd name="T2" fmla="*/ 825 w 1149"/>
                <a:gd name="T3" fmla="*/ 228 h 1222"/>
                <a:gd name="T4" fmla="*/ 597 w 1149"/>
                <a:gd name="T5" fmla="*/ 389 h 1222"/>
                <a:gd name="T6" fmla="*/ 401 w 1149"/>
                <a:gd name="T7" fmla="*/ 481 h 1222"/>
                <a:gd name="T8" fmla="*/ 260 w 1149"/>
                <a:gd name="T9" fmla="*/ 547 h 1222"/>
                <a:gd name="T10" fmla="*/ 165 w 1149"/>
                <a:gd name="T11" fmla="*/ 600 h 1222"/>
                <a:gd name="T12" fmla="*/ 102 w 1149"/>
                <a:gd name="T13" fmla="*/ 645 h 1222"/>
                <a:gd name="T14" fmla="*/ 62 w 1149"/>
                <a:gd name="T15" fmla="*/ 686 h 1222"/>
                <a:gd name="T16" fmla="*/ 17 w 1149"/>
                <a:gd name="T17" fmla="*/ 759 h 1222"/>
                <a:gd name="T18" fmla="*/ 0 w 1149"/>
                <a:gd name="T19" fmla="*/ 847 h 1222"/>
                <a:gd name="T20" fmla="*/ 14 w 1149"/>
                <a:gd name="T21" fmla="*/ 933 h 1222"/>
                <a:gd name="T22" fmla="*/ 80 w 1149"/>
                <a:gd name="T23" fmla="*/ 1068 h 1222"/>
                <a:gd name="T24" fmla="*/ 204 w 1149"/>
                <a:gd name="T25" fmla="*/ 1222 h 1222"/>
                <a:gd name="T26" fmla="*/ 304 w 1149"/>
                <a:gd name="T27" fmla="*/ 1129 h 1222"/>
                <a:gd name="T28" fmla="*/ 223 w 1149"/>
                <a:gd name="T29" fmla="*/ 1035 h 1222"/>
                <a:gd name="T30" fmla="*/ 155 w 1149"/>
                <a:gd name="T31" fmla="*/ 922 h 1222"/>
                <a:gd name="T32" fmla="*/ 140 w 1149"/>
                <a:gd name="T33" fmla="*/ 880 h 1222"/>
                <a:gd name="T34" fmla="*/ 136 w 1149"/>
                <a:gd name="T35" fmla="*/ 847 h 1222"/>
                <a:gd name="T36" fmla="*/ 140 w 1149"/>
                <a:gd name="T37" fmla="*/ 820 h 1222"/>
                <a:gd name="T38" fmla="*/ 150 w 1149"/>
                <a:gd name="T39" fmla="*/ 797 h 1222"/>
                <a:gd name="T40" fmla="*/ 165 w 1149"/>
                <a:gd name="T41" fmla="*/ 774 h 1222"/>
                <a:gd name="T42" fmla="*/ 214 w 1149"/>
                <a:gd name="T43" fmla="*/ 731 h 1222"/>
                <a:gd name="T44" fmla="*/ 276 w 1149"/>
                <a:gd name="T45" fmla="*/ 691 h 1222"/>
                <a:gd name="T46" fmla="*/ 420 w 1149"/>
                <a:gd name="T47" fmla="*/ 622 h 1222"/>
                <a:gd name="T48" fmla="*/ 675 w 1149"/>
                <a:gd name="T49" fmla="*/ 501 h 1222"/>
                <a:gd name="T50" fmla="*/ 922 w 1149"/>
                <a:gd name="T51" fmla="*/ 324 h 1222"/>
                <a:gd name="T52" fmla="*/ 1115 w 1149"/>
                <a:gd name="T53" fmla="*/ 131 h 1222"/>
                <a:gd name="T54" fmla="*/ 1144 w 1149"/>
                <a:gd name="T55" fmla="*/ 102 h 1222"/>
                <a:gd name="T56" fmla="*/ 1149 w 1149"/>
                <a:gd name="T57" fmla="*/ 96 h 1222"/>
                <a:gd name="T58" fmla="*/ 1053 w 1149"/>
                <a:gd name="T59" fmla="*/ 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9" h="1222">
                  <a:moveTo>
                    <a:pt x="1053" y="0"/>
                  </a:moveTo>
                  <a:cubicBezTo>
                    <a:pt x="1053" y="0"/>
                    <a:pt x="1037" y="17"/>
                    <a:pt x="825" y="228"/>
                  </a:cubicBezTo>
                  <a:cubicBezTo>
                    <a:pt x="762" y="292"/>
                    <a:pt x="682" y="344"/>
                    <a:pt x="597" y="389"/>
                  </a:cubicBezTo>
                  <a:cubicBezTo>
                    <a:pt x="533" y="423"/>
                    <a:pt x="466" y="453"/>
                    <a:pt x="401" y="481"/>
                  </a:cubicBezTo>
                  <a:cubicBezTo>
                    <a:pt x="352" y="503"/>
                    <a:pt x="305" y="524"/>
                    <a:pt x="260" y="547"/>
                  </a:cubicBezTo>
                  <a:cubicBezTo>
                    <a:pt x="226" y="563"/>
                    <a:pt x="194" y="581"/>
                    <a:pt x="165" y="600"/>
                  </a:cubicBezTo>
                  <a:cubicBezTo>
                    <a:pt x="142" y="614"/>
                    <a:pt x="121" y="629"/>
                    <a:pt x="102" y="645"/>
                  </a:cubicBezTo>
                  <a:cubicBezTo>
                    <a:pt x="88" y="658"/>
                    <a:pt x="74" y="671"/>
                    <a:pt x="62" y="686"/>
                  </a:cubicBezTo>
                  <a:cubicBezTo>
                    <a:pt x="44" y="707"/>
                    <a:pt x="28" y="732"/>
                    <a:pt x="17" y="759"/>
                  </a:cubicBezTo>
                  <a:cubicBezTo>
                    <a:pt x="6" y="786"/>
                    <a:pt x="0" y="816"/>
                    <a:pt x="0" y="847"/>
                  </a:cubicBezTo>
                  <a:cubicBezTo>
                    <a:pt x="0" y="875"/>
                    <a:pt x="5" y="904"/>
                    <a:pt x="14" y="933"/>
                  </a:cubicBezTo>
                  <a:cubicBezTo>
                    <a:pt x="27" y="976"/>
                    <a:pt x="49" y="1021"/>
                    <a:pt x="80" y="1068"/>
                  </a:cubicBezTo>
                  <a:cubicBezTo>
                    <a:pt x="112" y="1116"/>
                    <a:pt x="153" y="1166"/>
                    <a:pt x="204" y="1222"/>
                  </a:cubicBezTo>
                  <a:cubicBezTo>
                    <a:pt x="304" y="1129"/>
                    <a:pt x="304" y="1129"/>
                    <a:pt x="304" y="1129"/>
                  </a:cubicBezTo>
                  <a:cubicBezTo>
                    <a:pt x="272" y="1095"/>
                    <a:pt x="245" y="1064"/>
                    <a:pt x="223" y="1035"/>
                  </a:cubicBezTo>
                  <a:cubicBezTo>
                    <a:pt x="190" y="991"/>
                    <a:pt x="168" y="954"/>
                    <a:pt x="155" y="922"/>
                  </a:cubicBezTo>
                  <a:cubicBezTo>
                    <a:pt x="148" y="907"/>
                    <a:pt x="143" y="893"/>
                    <a:pt x="140" y="880"/>
                  </a:cubicBezTo>
                  <a:cubicBezTo>
                    <a:pt x="138" y="868"/>
                    <a:pt x="136" y="857"/>
                    <a:pt x="136" y="847"/>
                  </a:cubicBezTo>
                  <a:cubicBezTo>
                    <a:pt x="136" y="837"/>
                    <a:pt x="138" y="828"/>
                    <a:pt x="140" y="820"/>
                  </a:cubicBezTo>
                  <a:cubicBezTo>
                    <a:pt x="142" y="812"/>
                    <a:pt x="145" y="804"/>
                    <a:pt x="150" y="797"/>
                  </a:cubicBezTo>
                  <a:cubicBezTo>
                    <a:pt x="154" y="789"/>
                    <a:pt x="159" y="782"/>
                    <a:pt x="165" y="774"/>
                  </a:cubicBezTo>
                  <a:cubicBezTo>
                    <a:pt x="177" y="760"/>
                    <a:pt x="193" y="745"/>
                    <a:pt x="214" y="731"/>
                  </a:cubicBezTo>
                  <a:cubicBezTo>
                    <a:pt x="232" y="717"/>
                    <a:pt x="253" y="704"/>
                    <a:pt x="276" y="691"/>
                  </a:cubicBezTo>
                  <a:cubicBezTo>
                    <a:pt x="318" y="669"/>
                    <a:pt x="367" y="646"/>
                    <a:pt x="420" y="622"/>
                  </a:cubicBezTo>
                  <a:cubicBezTo>
                    <a:pt x="499" y="586"/>
                    <a:pt x="588" y="548"/>
                    <a:pt x="675" y="501"/>
                  </a:cubicBezTo>
                  <a:cubicBezTo>
                    <a:pt x="762" y="454"/>
                    <a:pt x="848" y="398"/>
                    <a:pt x="922" y="324"/>
                  </a:cubicBezTo>
                  <a:cubicBezTo>
                    <a:pt x="1027" y="219"/>
                    <a:pt x="1084" y="162"/>
                    <a:pt x="1115" y="131"/>
                  </a:cubicBezTo>
                  <a:cubicBezTo>
                    <a:pt x="1130" y="116"/>
                    <a:pt x="1139" y="107"/>
                    <a:pt x="1144" y="102"/>
                  </a:cubicBezTo>
                  <a:cubicBezTo>
                    <a:pt x="1148" y="97"/>
                    <a:pt x="1149" y="96"/>
                    <a:pt x="1149" y="96"/>
                  </a:cubicBezTo>
                  <a:lnTo>
                    <a:pt x="1053" y="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1" name="Freeform 20"/>
            <p:cNvSpPr>
              <a:spLocks/>
            </p:cNvSpPr>
            <p:nvPr/>
          </p:nvSpPr>
          <p:spPr bwMode="auto">
            <a:xfrm>
              <a:off x="1892841" y="3156506"/>
              <a:ext cx="1748444" cy="1879055"/>
            </a:xfrm>
            <a:custGeom>
              <a:avLst/>
              <a:gdLst>
                <a:gd name="T0" fmla="*/ 1045 w 1098"/>
                <a:gd name="T1" fmla="*/ 0 h 1180"/>
                <a:gd name="T2" fmla="*/ 817 w 1098"/>
                <a:gd name="T3" fmla="*/ 228 h 1180"/>
                <a:gd name="T4" fmla="*/ 581 w 1098"/>
                <a:gd name="T5" fmla="*/ 394 h 1180"/>
                <a:gd name="T6" fmla="*/ 383 w 1098"/>
                <a:gd name="T7" fmla="*/ 488 h 1180"/>
                <a:gd name="T8" fmla="*/ 243 w 1098"/>
                <a:gd name="T9" fmla="*/ 553 h 1180"/>
                <a:gd name="T10" fmla="*/ 151 w 1098"/>
                <a:gd name="T11" fmla="*/ 604 h 1180"/>
                <a:gd name="T12" fmla="*/ 44 w 1098"/>
                <a:gd name="T13" fmla="*/ 697 h 1180"/>
                <a:gd name="T14" fmla="*/ 12 w 1098"/>
                <a:gd name="T15" fmla="*/ 757 h 1180"/>
                <a:gd name="T16" fmla="*/ 0 w 1098"/>
                <a:gd name="T17" fmla="*/ 826 h 1180"/>
                <a:gd name="T18" fmla="*/ 12 w 1098"/>
                <a:gd name="T19" fmla="*/ 903 h 1180"/>
                <a:gd name="T20" fmla="*/ 75 w 1098"/>
                <a:gd name="T21" fmla="*/ 1031 h 1180"/>
                <a:gd name="T22" fmla="*/ 196 w 1098"/>
                <a:gd name="T23" fmla="*/ 1180 h 1180"/>
                <a:gd name="T24" fmla="*/ 252 w 1098"/>
                <a:gd name="T25" fmla="*/ 1129 h 1180"/>
                <a:gd name="T26" fmla="*/ 115 w 1098"/>
                <a:gd name="T27" fmla="*/ 949 h 1180"/>
                <a:gd name="T28" fmla="*/ 85 w 1098"/>
                <a:gd name="T29" fmla="*/ 881 h 1180"/>
                <a:gd name="T30" fmla="*/ 76 w 1098"/>
                <a:gd name="T31" fmla="*/ 826 h 1180"/>
                <a:gd name="T32" fmla="*/ 81 w 1098"/>
                <a:gd name="T33" fmla="*/ 791 h 1180"/>
                <a:gd name="T34" fmla="*/ 113 w 1098"/>
                <a:gd name="T35" fmla="*/ 732 h 1180"/>
                <a:gd name="T36" fmla="*/ 168 w 1098"/>
                <a:gd name="T37" fmla="*/ 684 h 1180"/>
                <a:gd name="T38" fmla="*/ 314 w 1098"/>
                <a:gd name="T39" fmla="*/ 603 h 1180"/>
                <a:gd name="T40" fmla="*/ 595 w 1098"/>
                <a:gd name="T41" fmla="*/ 472 h 1180"/>
                <a:gd name="T42" fmla="*/ 870 w 1098"/>
                <a:gd name="T43" fmla="*/ 282 h 1180"/>
                <a:gd name="T44" fmla="*/ 1098 w 1098"/>
                <a:gd name="T45" fmla="*/ 54 h 1180"/>
                <a:gd name="T46" fmla="*/ 1045 w 1098"/>
                <a:gd name="T4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8" h="1180">
                  <a:moveTo>
                    <a:pt x="1045" y="0"/>
                  </a:moveTo>
                  <a:cubicBezTo>
                    <a:pt x="1045" y="0"/>
                    <a:pt x="1028" y="17"/>
                    <a:pt x="817" y="228"/>
                  </a:cubicBezTo>
                  <a:cubicBezTo>
                    <a:pt x="750" y="295"/>
                    <a:pt x="667" y="348"/>
                    <a:pt x="581" y="394"/>
                  </a:cubicBezTo>
                  <a:cubicBezTo>
                    <a:pt x="516" y="429"/>
                    <a:pt x="448" y="459"/>
                    <a:pt x="383" y="488"/>
                  </a:cubicBezTo>
                  <a:cubicBezTo>
                    <a:pt x="334" y="510"/>
                    <a:pt x="287" y="531"/>
                    <a:pt x="243" y="553"/>
                  </a:cubicBezTo>
                  <a:cubicBezTo>
                    <a:pt x="210" y="569"/>
                    <a:pt x="179" y="586"/>
                    <a:pt x="151" y="604"/>
                  </a:cubicBezTo>
                  <a:cubicBezTo>
                    <a:pt x="108" y="631"/>
                    <a:pt x="71" y="661"/>
                    <a:pt x="44" y="697"/>
                  </a:cubicBezTo>
                  <a:cubicBezTo>
                    <a:pt x="31" y="716"/>
                    <a:pt x="20" y="736"/>
                    <a:pt x="12" y="757"/>
                  </a:cubicBezTo>
                  <a:cubicBezTo>
                    <a:pt x="4" y="779"/>
                    <a:pt x="0" y="802"/>
                    <a:pt x="0" y="826"/>
                  </a:cubicBezTo>
                  <a:cubicBezTo>
                    <a:pt x="0" y="851"/>
                    <a:pt x="4" y="876"/>
                    <a:pt x="12" y="903"/>
                  </a:cubicBezTo>
                  <a:cubicBezTo>
                    <a:pt x="24" y="943"/>
                    <a:pt x="45" y="985"/>
                    <a:pt x="75" y="1031"/>
                  </a:cubicBezTo>
                  <a:cubicBezTo>
                    <a:pt x="106" y="1076"/>
                    <a:pt x="145" y="1126"/>
                    <a:pt x="196" y="1180"/>
                  </a:cubicBezTo>
                  <a:cubicBezTo>
                    <a:pt x="252" y="1129"/>
                    <a:pt x="252" y="1129"/>
                    <a:pt x="252" y="1129"/>
                  </a:cubicBezTo>
                  <a:cubicBezTo>
                    <a:pt x="187" y="1059"/>
                    <a:pt x="143" y="999"/>
                    <a:pt x="115" y="949"/>
                  </a:cubicBezTo>
                  <a:cubicBezTo>
                    <a:pt x="101" y="924"/>
                    <a:pt x="91" y="901"/>
                    <a:pt x="85" y="881"/>
                  </a:cubicBezTo>
                  <a:cubicBezTo>
                    <a:pt x="79" y="861"/>
                    <a:pt x="76" y="843"/>
                    <a:pt x="76" y="826"/>
                  </a:cubicBezTo>
                  <a:cubicBezTo>
                    <a:pt x="76" y="814"/>
                    <a:pt x="78" y="802"/>
                    <a:pt x="81" y="791"/>
                  </a:cubicBezTo>
                  <a:cubicBezTo>
                    <a:pt x="87" y="770"/>
                    <a:pt x="97" y="751"/>
                    <a:pt x="113" y="732"/>
                  </a:cubicBezTo>
                  <a:cubicBezTo>
                    <a:pt x="128" y="716"/>
                    <a:pt x="146" y="700"/>
                    <a:pt x="168" y="684"/>
                  </a:cubicBezTo>
                  <a:cubicBezTo>
                    <a:pt x="207" y="656"/>
                    <a:pt x="257" y="630"/>
                    <a:pt x="314" y="603"/>
                  </a:cubicBezTo>
                  <a:cubicBezTo>
                    <a:pt x="398" y="563"/>
                    <a:pt x="497" y="522"/>
                    <a:pt x="595" y="472"/>
                  </a:cubicBezTo>
                  <a:cubicBezTo>
                    <a:pt x="693" y="422"/>
                    <a:pt x="790" y="362"/>
                    <a:pt x="870" y="282"/>
                  </a:cubicBezTo>
                  <a:cubicBezTo>
                    <a:pt x="1082" y="71"/>
                    <a:pt x="1098" y="54"/>
                    <a:pt x="1098" y="54"/>
                  </a:cubicBezTo>
                  <a:lnTo>
                    <a:pt x="1045" y="0"/>
                  </a:ln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2" name="Freeform 21"/>
            <p:cNvSpPr>
              <a:spLocks/>
            </p:cNvSpPr>
            <p:nvPr/>
          </p:nvSpPr>
          <p:spPr bwMode="auto">
            <a:xfrm>
              <a:off x="3235311" y="3198248"/>
              <a:ext cx="366251" cy="364231"/>
            </a:xfrm>
            <a:custGeom>
              <a:avLst/>
              <a:gdLst>
                <a:gd name="T0" fmla="*/ 230 w 230"/>
                <a:gd name="T1" fmla="*/ 126 h 229"/>
                <a:gd name="T2" fmla="*/ 177 w 230"/>
                <a:gd name="T3" fmla="*/ 53 h 229"/>
                <a:gd name="T4" fmla="*/ 104 w 230"/>
                <a:gd name="T5" fmla="*/ 0 h 229"/>
                <a:gd name="T6" fmla="*/ 0 w 230"/>
                <a:gd name="T7" fmla="*/ 229 h 229"/>
                <a:gd name="T8" fmla="*/ 230 w 230"/>
                <a:gd name="T9" fmla="*/ 126 h 229"/>
              </a:gdLst>
              <a:ahLst/>
              <a:cxnLst>
                <a:cxn ang="0">
                  <a:pos x="T0" y="T1"/>
                </a:cxn>
                <a:cxn ang="0">
                  <a:pos x="T2" y="T3"/>
                </a:cxn>
                <a:cxn ang="0">
                  <a:pos x="T4" y="T5"/>
                </a:cxn>
                <a:cxn ang="0">
                  <a:pos x="T6" y="T7"/>
                </a:cxn>
                <a:cxn ang="0">
                  <a:pos x="T8" y="T9"/>
                </a:cxn>
              </a:cxnLst>
              <a:rect l="0" t="0" r="r" b="b"/>
              <a:pathLst>
                <a:path w="230" h="229">
                  <a:moveTo>
                    <a:pt x="230" y="126"/>
                  </a:moveTo>
                  <a:cubicBezTo>
                    <a:pt x="177" y="53"/>
                    <a:pt x="177" y="53"/>
                    <a:pt x="177" y="53"/>
                  </a:cubicBezTo>
                  <a:cubicBezTo>
                    <a:pt x="104" y="0"/>
                    <a:pt x="104" y="0"/>
                    <a:pt x="104" y="0"/>
                  </a:cubicBezTo>
                  <a:cubicBezTo>
                    <a:pt x="104" y="0"/>
                    <a:pt x="0" y="96"/>
                    <a:pt x="0" y="229"/>
                  </a:cubicBezTo>
                  <a:cubicBezTo>
                    <a:pt x="134" y="229"/>
                    <a:pt x="230" y="126"/>
                    <a:pt x="230" y="126"/>
                  </a:cubicBezTo>
                  <a:close/>
                </a:path>
              </a:pathLst>
            </a:custGeom>
            <a:solidFill>
              <a:srgbClr val="F692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3" name="Freeform 22"/>
            <p:cNvSpPr>
              <a:spLocks/>
            </p:cNvSpPr>
            <p:nvPr/>
          </p:nvSpPr>
          <p:spPr bwMode="auto">
            <a:xfrm>
              <a:off x="3314755" y="3221812"/>
              <a:ext cx="263243" cy="261223"/>
            </a:xfrm>
            <a:custGeom>
              <a:avLst/>
              <a:gdLst>
                <a:gd name="T0" fmla="*/ 165 w 165"/>
                <a:gd name="T1" fmla="*/ 90 h 164"/>
                <a:gd name="T2" fmla="*/ 127 w 165"/>
                <a:gd name="T3" fmla="*/ 38 h 164"/>
                <a:gd name="T4" fmla="*/ 75 w 165"/>
                <a:gd name="T5" fmla="*/ 0 h 164"/>
                <a:gd name="T6" fmla="*/ 0 w 165"/>
                <a:gd name="T7" fmla="*/ 164 h 164"/>
                <a:gd name="T8" fmla="*/ 165 w 165"/>
                <a:gd name="T9" fmla="*/ 90 h 164"/>
              </a:gdLst>
              <a:ahLst/>
              <a:cxnLst>
                <a:cxn ang="0">
                  <a:pos x="T0" y="T1"/>
                </a:cxn>
                <a:cxn ang="0">
                  <a:pos x="T2" y="T3"/>
                </a:cxn>
                <a:cxn ang="0">
                  <a:pos x="T4" y="T5"/>
                </a:cxn>
                <a:cxn ang="0">
                  <a:pos x="T6" y="T7"/>
                </a:cxn>
                <a:cxn ang="0">
                  <a:pos x="T8" y="T9"/>
                </a:cxn>
              </a:cxnLst>
              <a:rect l="0" t="0" r="r" b="b"/>
              <a:pathLst>
                <a:path w="165" h="164">
                  <a:moveTo>
                    <a:pt x="165" y="90"/>
                  </a:moveTo>
                  <a:cubicBezTo>
                    <a:pt x="127" y="38"/>
                    <a:pt x="127" y="38"/>
                    <a:pt x="127" y="38"/>
                  </a:cubicBezTo>
                  <a:cubicBezTo>
                    <a:pt x="75" y="0"/>
                    <a:pt x="75" y="0"/>
                    <a:pt x="75" y="0"/>
                  </a:cubicBezTo>
                  <a:cubicBezTo>
                    <a:pt x="75" y="0"/>
                    <a:pt x="0" y="69"/>
                    <a:pt x="0" y="164"/>
                  </a:cubicBezTo>
                  <a:cubicBezTo>
                    <a:pt x="96" y="164"/>
                    <a:pt x="165" y="90"/>
                    <a:pt x="165" y="90"/>
                  </a:cubicBezTo>
                  <a:close/>
                </a:path>
              </a:pathLst>
            </a:custGeom>
            <a:solidFill>
              <a:schemeClr val="accent3"/>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3380061" y="3241337"/>
              <a:ext cx="178413" cy="178413"/>
            </a:xfrm>
            <a:custGeom>
              <a:avLst/>
              <a:gdLst>
                <a:gd name="T0" fmla="*/ 112 w 112"/>
                <a:gd name="T1" fmla="*/ 61 h 112"/>
                <a:gd name="T2" fmla="*/ 86 w 112"/>
                <a:gd name="T3" fmla="*/ 26 h 112"/>
                <a:gd name="T4" fmla="*/ 50 w 112"/>
                <a:gd name="T5" fmla="*/ 0 h 112"/>
                <a:gd name="T6" fmla="*/ 0 w 112"/>
                <a:gd name="T7" fmla="*/ 112 h 112"/>
                <a:gd name="T8" fmla="*/ 112 w 112"/>
                <a:gd name="T9" fmla="*/ 61 h 112"/>
              </a:gdLst>
              <a:ahLst/>
              <a:cxnLst>
                <a:cxn ang="0">
                  <a:pos x="T0" y="T1"/>
                </a:cxn>
                <a:cxn ang="0">
                  <a:pos x="T2" y="T3"/>
                </a:cxn>
                <a:cxn ang="0">
                  <a:pos x="T4" y="T5"/>
                </a:cxn>
                <a:cxn ang="0">
                  <a:pos x="T6" y="T7"/>
                </a:cxn>
                <a:cxn ang="0">
                  <a:pos x="T8" y="T9"/>
                </a:cxn>
              </a:cxnLst>
              <a:rect l="0" t="0" r="r" b="b"/>
              <a:pathLst>
                <a:path w="112" h="112">
                  <a:moveTo>
                    <a:pt x="112" y="61"/>
                  </a:moveTo>
                  <a:cubicBezTo>
                    <a:pt x="86" y="26"/>
                    <a:pt x="86" y="26"/>
                    <a:pt x="86" y="26"/>
                  </a:cubicBezTo>
                  <a:cubicBezTo>
                    <a:pt x="50" y="0"/>
                    <a:pt x="50" y="0"/>
                    <a:pt x="50" y="0"/>
                  </a:cubicBezTo>
                  <a:cubicBezTo>
                    <a:pt x="50" y="0"/>
                    <a:pt x="0" y="47"/>
                    <a:pt x="0" y="112"/>
                  </a:cubicBezTo>
                  <a:cubicBezTo>
                    <a:pt x="65" y="112"/>
                    <a:pt x="112" y="61"/>
                    <a:pt x="112" y="61"/>
                  </a:cubicBezTo>
                  <a:close/>
                </a:path>
              </a:pathLst>
            </a:custGeom>
            <a:solidFill>
              <a:srgbClr val="FBED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5" name="Freeform 24"/>
            <p:cNvSpPr>
              <a:spLocks/>
            </p:cNvSpPr>
            <p:nvPr/>
          </p:nvSpPr>
          <p:spPr bwMode="auto">
            <a:xfrm>
              <a:off x="3170006" y="2741108"/>
              <a:ext cx="509654" cy="514367"/>
            </a:xfrm>
            <a:custGeom>
              <a:avLst/>
              <a:gdLst>
                <a:gd name="T0" fmla="*/ 320 w 320"/>
                <a:gd name="T1" fmla="*/ 24 h 323"/>
                <a:gd name="T2" fmla="*/ 201 w 320"/>
                <a:gd name="T3" fmla="*/ 67 h 323"/>
                <a:gd name="T4" fmla="*/ 0 w 320"/>
                <a:gd name="T5" fmla="*/ 268 h 323"/>
                <a:gd name="T6" fmla="*/ 180 w 320"/>
                <a:gd name="T7" fmla="*/ 255 h 323"/>
                <a:gd name="T8" fmla="*/ 320 w 320"/>
                <a:gd name="T9" fmla="*/ 24 h 323"/>
              </a:gdLst>
              <a:ahLst/>
              <a:cxnLst>
                <a:cxn ang="0">
                  <a:pos x="T0" y="T1"/>
                </a:cxn>
                <a:cxn ang="0">
                  <a:pos x="T2" y="T3"/>
                </a:cxn>
                <a:cxn ang="0">
                  <a:pos x="T4" y="T5"/>
                </a:cxn>
                <a:cxn ang="0">
                  <a:pos x="T6" y="T7"/>
                </a:cxn>
                <a:cxn ang="0">
                  <a:pos x="T8" y="T9"/>
                </a:cxn>
              </a:cxnLst>
              <a:rect l="0" t="0" r="r" b="b"/>
              <a:pathLst>
                <a:path w="320" h="323">
                  <a:moveTo>
                    <a:pt x="320" y="24"/>
                  </a:moveTo>
                  <a:cubicBezTo>
                    <a:pt x="320" y="24"/>
                    <a:pt x="269" y="0"/>
                    <a:pt x="201" y="67"/>
                  </a:cubicBezTo>
                  <a:cubicBezTo>
                    <a:pt x="134" y="134"/>
                    <a:pt x="0" y="268"/>
                    <a:pt x="0" y="268"/>
                  </a:cubicBezTo>
                  <a:cubicBezTo>
                    <a:pt x="0" y="268"/>
                    <a:pt x="112" y="187"/>
                    <a:pt x="180" y="255"/>
                  </a:cubicBezTo>
                  <a:cubicBezTo>
                    <a:pt x="248" y="323"/>
                    <a:pt x="320" y="24"/>
                    <a:pt x="320" y="24"/>
                  </a:cubicBez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6" name="Freeform 25"/>
            <p:cNvSpPr>
              <a:spLocks/>
            </p:cNvSpPr>
            <p:nvPr/>
          </p:nvSpPr>
          <p:spPr bwMode="auto">
            <a:xfrm>
              <a:off x="3544335" y="3118804"/>
              <a:ext cx="514367" cy="508981"/>
            </a:xfrm>
            <a:custGeom>
              <a:avLst/>
              <a:gdLst>
                <a:gd name="T0" fmla="*/ 298 w 323"/>
                <a:gd name="T1" fmla="*/ 0 h 320"/>
                <a:gd name="T2" fmla="*/ 256 w 323"/>
                <a:gd name="T3" fmla="*/ 119 h 320"/>
                <a:gd name="T4" fmla="*/ 55 w 323"/>
                <a:gd name="T5" fmla="*/ 320 h 320"/>
                <a:gd name="T6" fmla="*/ 68 w 323"/>
                <a:gd name="T7" fmla="*/ 141 h 320"/>
                <a:gd name="T8" fmla="*/ 298 w 323"/>
                <a:gd name="T9" fmla="*/ 0 h 320"/>
              </a:gdLst>
              <a:ahLst/>
              <a:cxnLst>
                <a:cxn ang="0">
                  <a:pos x="T0" y="T1"/>
                </a:cxn>
                <a:cxn ang="0">
                  <a:pos x="T2" y="T3"/>
                </a:cxn>
                <a:cxn ang="0">
                  <a:pos x="T4" y="T5"/>
                </a:cxn>
                <a:cxn ang="0">
                  <a:pos x="T6" y="T7"/>
                </a:cxn>
                <a:cxn ang="0">
                  <a:pos x="T8" y="T9"/>
                </a:cxn>
              </a:cxnLst>
              <a:rect l="0" t="0" r="r" b="b"/>
              <a:pathLst>
                <a:path w="323" h="320">
                  <a:moveTo>
                    <a:pt x="298" y="0"/>
                  </a:moveTo>
                  <a:cubicBezTo>
                    <a:pt x="298" y="0"/>
                    <a:pt x="323" y="52"/>
                    <a:pt x="256" y="119"/>
                  </a:cubicBezTo>
                  <a:cubicBezTo>
                    <a:pt x="189" y="186"/>
                    <a:pt x="55" y="320"/>
                    <a:pt x="55" y="320"/>
                  </a:cubicBezTo>
                  <a:cubicBezTo>
                    <a:pt x="55" y="320"/>
                    <a:pt x="136" y="209"/>
                    <a:pt x="68" y="141"/>
                  </a:cubicBezTo>
                  <a:cubicBezTo>
                    <a:pt x="0" y="73"/>
                    <a:pt x="298" y="0"/>
                    <a:pt x="298" y="0"/>
                  </a:cubicBez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7" name="Freeform 26"/>
            <p:cNvSpPr>
              <a:spLocks/>
            </p:cNvSpPr>
            <p:nvPr/>
          </p:nvSpPr>
          <p:spPr bwMode="auto">
            <a:xfrm>
              <a:off x="3400932" y="3091201"/>
              <a:ext cx="305658" cy="307678"/>
            </a:xfrm>
            <a:custGeom>
              <a:avLst/>
              <a:gdLst>
                <a:gd name="T0" fmla="*/ 298 w 454"/>
                <a:gd name="T1" fmla="*/ 457 h 457"/>
                <a:gd name="T2" fmla="*/ 0 w 454"/>
                <a:gd name="T3" fmla="*/ 159 h 457"/>
                <a:gd name="T4" fmla="*/ 156 w 454"/>
                <a:gd name="T5" fmla="*/ 0 h 457"/>
                <a:gd name="T6" fmla="*/ 454 w 454"/>
                <a:gd name="T7" fmla="*/ 298 h 457"/>
                <a:gd name="T8" fmla="*/ 298 w 454"/>
                <a:gd name="T9" fmla="*/ 457 h 457"/>
              </a:gdLst>
              <a:ahLst/>
              <a:cxnLst>
                <a:cxn ang="0">
                  <a:pos x="T0" y="T1"/>
                </a:cxn>
                <a:cxn ang="0">
                  <a:pos x="T2" y="T3"/>
                </a:cxn>
                <a:cxn ang="0">
                  <a:pos x="T4" y="T5"/>
                </a:cxn>
                <a:cxn ang="0">
                  <a:pos x="T6" y="T7"/>
                </a:cxn>
                <a:cxn ang="0">
                  <a:pos x="T8" y="T9"/>
                </a:cxn>
              </a:cxnLst>
              <a:rect l="0" t="0" r="r" b="b"/>
              <a:pathLst>
                <a:path w="454" h="457">
                  <a:moveTo>
                    <a:pt x="298" y="457"/>
                  </a:moveTo>
                  <a:lnTo>
                    <a:pt x="0" y="159"/>
                  </a:lnTo>
                  <a:lnTo>
                    <a:pt x="156" y="0"/>
                  </a:lnTo>
                  <a:lnTo>
                    <a:pt x="454" y="298"/>
                  </a:lnTo>
                  <a:lnTo>
                    <a:pt x="298" y="457"/>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8" name="Freeform 27"/>
            <p:cNvSpPr>
              <a:spLocks/>
            </p:cNvSpPr>
            <p:nvPr/>
          </p:nvSpPr>
          <p:spPr bwMode="auto">
            <a:xfrm>
              <a:off x="3400932" y="3091201"/>
              <a:ext cx="111760" cy="111760"/>
            </a:xfrm>
            <a:custGeom>
              <a:avLst/>
              <a:gdLst>
                <a:gd name="T0" fmla="*/ 10 w 166"/>
                <a:gd name="T1" fmla="*/ 166 h 166"/>
                <a:gd name="T2" fmla="*/ 0 w 166"/>
                <a:gd name="T3" fmla="*/ 159 h 166"/>
                <a:gd name="T4" fmla="*/ 156 w 166"/>
                <a:gd name="T5" fmla="*/ 0 h 166"/>
                <a:gd name="T6" fmla="*/ 166 w 166"/>
                <a:gd name="T7" fmla="*/ 10 h 166"/>
                <a:gd name="T8" fmla="*/ 10 w 166"/>
                <a:gd name="T9" fmla="*/ 166 h 166"/>
              </a:gdLst>
              <a:ahLst/>
              <a:cxnLst>
                <a:cxn ang="0">
                  <a:pos x="T0" y="T1"/>
                </a:cxn>
                <a:cxn ang="0">
                  <a:pos x="T2" y="T3"/>
                </a:cxn>
                <a:cxn ang="0">
                  <a:pos x="T4" y="T5"/>
                </a:cxn>
                <a:cxn ang="0">
                  <a:pos x="T6" y="T7"/>
                </a:cxn>
                <a:cxn ang="0">
                  <a:pos x="T8" y="T9"/>
                </a:cxn>
              </a:cxnLst>
              <a:rect l="0" t="0" r="r" b="b"/>
              <a:pathLst>
                <a:path w="166" h="166">
                  <a:moveTo>
                    <a:pt x="10" y="166"/>
                  </a:moveTo>
                  <a:lnTo>
                    <a:pt x="0" y="159"/>
                  </a:lnTo>
                  <a:lnTo>
                    <a:pt x="156" y="0"/>
                  </a:lnTo>
                  <a:lnTo>
                    <a:pt x="166" y="10"/>
                  </a:lnTo>
                  <a:lnTo>
                    <a:pt x="10"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29" name="Freeform 28"/>
            <p:cNvSpPr>
              <a:spLocks/>
            </p:cNvSpPr>
            <p:nvPr/>
          </p:nvSpPr>
          <p:spPr bwMode="auto">
            <a:xfrm>
              <a:off x="3417090" y="3107359"/>
              <a:ext cx="109741" cy="111760"/>
            </a:xfrm>
            <a:custGeom>
              <a:avLst/>
              <a:gdLst>
                <a:gd name="T0" fmla="*/ 7 w 163"/>
                <a:gd name="T1" fmla="*/ 166 h 166"/>
                <a:gd name="T2" fmla="*/ 0 w 163"/>
                <a:gd name="T3" fmla="*/ 156 h 166"/>
                <a:gd name="T4" fmla="*/ 156 w 163"/>
                <a:gd name="T5" fmla="*/ 0 h 166"/>
                <a:gd name="T6" fmla="*/ 163 w 163"/>
                <a:gd name="T7" fmla="*/ 7 h 166"/>
                <a:gd name="T8" fmla="*/ 7 w 163"/>
                <a:gd name="T9" fmla="*/ 166 h 166"/>
              </a:gdLst>
              <a:ahLst/>
              <a:cxnLst>
                <a:cxn ang="0">
                  <a:pos x="T0" y="T1"/>
                </a:cxn>
                <a:cxn ang="0">
                  <a:pos x="T2" y="T3"/>
                </a:cxn>
                <a:cxn ang="0">
                  <a:pos x="T4" y="T5"/>
                </a:cxn>
                <a:cxn ang="0">
                  <a:pos x="T6" y="T7"/>
                </a:cxn>
                <a:cxn ang="0">
                  <a:pos x="T8" y="T9"/>
                </a:cxn>
              </a:cxnLst>
              <a:rect l="0" t="0" r="r" b="b"/>
              <a:pathLst>
                <a:path w="163" h="166">
                  <a:moveTo>
                    <a:pt x="7" y="166"/>
                  </a:moveTo>
                  <a:lnTo>
                    <a:pt x="0" y="156"/>
                  </a:lnTo>
                  <a:lnTo>
                    <a:pt x="156" y="0"/>
                  </a:lnTo>
                  <a:lnTo>
                    <a:pt x="163" y="7"/>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0" name="Freeform 29"/>
            <p:cNvSpPr>
              <a:spLocks/>
            </p:cNvSpPr>
            <p:nvPr/>
          </p:nvSpPr>
          <p:spPr bwMode="auto">
            <a:xfrm>
              <a:off x="3431229" y="3121497"/>
              <a:ext cx="111760" cy="111760"/>
            </a:xfrm>
            <a:custGeom>
              <a:avLst/>
              <a:gdLst>
                <a:gd name="T0" fmla="*/ 7 w 166"/>
                <a:gd name="T1" fmla="*/ 166 h 166"/>
                <a:gd name="T2" fmla="*/ 0 w 166"/>
                <a:gd name="T3" fmla="*/ 159 h 166"/>
                <a:gd name="T4" fmla="*/ 156 w 166"/>
                <a:gd name="T5" fmla="*/ 0 h 166"/>
                <a:gd name="T6" fmla="*/ 166 w 166"/>
                <a:gd name="T7" fmla="*/ 10 h 166"/>
                <a:gd name="T8" fmla="*/ 7 w 166"/>
                <a:gd name="T9" fmla="*/ 166 h 166"/>
              </a:gdLst>
              <a:ahLst/>
              <a:cxnLst>
                <a:cxn ang="0">
                  <a:pos x="T0" y="T1"/>
                </a:cxn>
                <a:cxn ang="0">
                  <a:pos x="T2" y="T3"/>
                </a:cxn>
                <a:cxn ang="0">
                  <a:pos x="T4" y="T5"/>
                </a:cxn>
                <a:cxn ang="0">
                  <a:pos x="T6" y="T7"/>
                </a:cxn>
                <a:cxn ang="0">
                  <a:pos x="T8" y="T9"/>
                </a:cxn>
              </a:cxnLst>
              <a:rect l="0" t="0" r="r" b="b"/>
              <a:pathLst>
                <a:path w="166" h="166">
                  <a:moveTo>
                    <a:pt x="7" y="166"/>
                  </a:moveTo>
                  <a:lnTo>
                    <a:pt x="0" y="159"/>
                  </a:lnTo>
                  <a:lnTo>
                    <a:pt x="156" y="0"/>
                  </a:lnTo>
                  <a:lnTo>
                    <a:pt x="166" y="10"/>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1" name="Freeform 30"/>
            <p:cNvSpPr>
              <a:spLocks/>
            </p:cNvSpPr>
            <p:nvPr/>
          </p:nvSpPr>
          <p:spPr bwMode="auto">
            <a:xfrm>
              <a:off x="3445367" y="3137655"/>
              <a:ext cx="111760" cy="109741"/>
            </a:xfrm>
            <a:custGeom>
              <a:avLst/>
              <a:gdLst>
                <a:gd name="T0" fmla="*/ 10 w 166"/>
                <a:gd name="T1" fmla="*/ 163 h 163"/>
                <a:gd name="T2" fmla="*/ 0 w 166"/>
                <a:gd name="T3" fmla="*/ 156 h 163"/>
                <a:gd name="T4" fmla="*/ 159 w 166"/>
                <a:gd name="T5" fmla="*/ 0 h 163"/>
                <a:gd name="T6" fmla="*/ 166 w 166"/>
                <a:gd name="T7" fmla="*/ 7 h 163"/>
                <a:gd name="T8" fmla="*/ 10 w 166"/>
                <a:gd name="T9" fmla="*/ 163 h 163"/>
              </a:gdLst>
              <a:ahLst/>
              <a:cxnLst>
                <a:cxn ang="0">
                  <a:pos x="T0" y="T1"/>
                </a:cxn>
                <a:cxn ang="0">
                  <a:pos x="T2" y="T3"/>
                </a:cxn>
                <a:cxn ang="0">
                  <a:pos x="T4" y="T5"/>
                </a:cxn>
                <a:cxn ang="0">
                  <a:pos x="T6" y="T7"/>
                </a:cxn>
                <a:cxn ang="0">
                  <a:pos x="T8" y="T9"/>
                </a:cxn>
              </a:cxnLst>
              <a:rect l="0" t="0" r="r" b="b"/>
              <a:pathLst>
                <a:path w="166" h="163">
                  <a:moveTo>
                    <a:pt x="10" y="163"/>
                  </a:moveTo>
                  <a:lnTo>
                    <a:pt x="0" y="156"/>
                  </a:lnTo>
                  <a:lnTo>
                    <a:pt x="159" y="0"/>
                  </a:lnTo>
                  <a:lnTo>
                    <a:pt x="166" y="7"/>
                  </a:lnTo>
                  <a:lnTo>
                    <a:pt x="10" y="163"/>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2" name="Freeform 31"/>
            <p:cNvSpPr>
              <a:spLocks/>
            </p:cNvSpPr>
            <p:nvPr/>
          </p:nvSpPr>
          <p:spPr bwMode="auto">
            <a:xfrm>
              <a:off x="3461525" y="3151794"/>
              <a:ext cx="111760" cy="111760"/>
            </a:xfrm>
            <a:custGeom>
              <a:avLst/>
              <a:gdLst>
                <a:gd name="T0" fmla="*/ 7 w 166"/>
                <a:gd name="T1" fmla="*/ 166 h 166"/>
                <a:gd name="T2" fmla="*/ 0 w 166"/>
                <a:gd name="T3" fmla="*/ 156 h 166"/>
                <a:gd name="T4" fmla="*/ 156 w 166"/>
                <a:gd name="T5" fmla="*/ 0 h 166"/>
                <a:gd name="T6" fmla="*/ 166 w 166"/>
                <a:gd name="T7" fmla="*/ 7 h 166"/>
                <a:gd name="T8" fmla="*/ 7 w 166"/>
                <a:gd name="T9" fmla="*/ 166 h 166"/>
              </a:gdLst>
              <a:ahLst/>
              <a:cxnLst>
                <a:cxn ang="0">
                  <a:pos x="T0" y="T1"/>
                </a:cxn>
                <a:cxn ang="0">
                  <a:pos x="T2" y="T3"/>
                </a:cxn>
                <a:cxn ang="0">
                  <a:pos x="T4" y="T5"/>
                </a:cxn>
                <a:cxn ang="0">
                  <a:pos x="T6" y="T7"/>
                </a:cxn>
                <a:cxn ang="0">
                  <a:pos x="T8" y="T9"/>
                </a:cxn>
              </a:cxnLst>
              <a:rect l="0" t="0" r="r" b="b"/>
              <a:pathLst>
                <a:path w="166" h="166">
                  <a:moveTo>
                    <a:pt x="7" y="166"/>
                  </a:moveTo>
                  <a:lnTo>
                    <a:pt x="0" y="156"/>
                  </a:lnTo>
                  <a:lnTo>
                    <a:pt x="156" y="0"/>
                  </a:lnTo>
                  <a:lnTo>
                    <a:pt x="166" y="7"/>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3" name="Freeform 32"/>
            <p:cNvSpPr>
              <a:spLocks/>
            </p:cNvSpPr>
            <p:nvPr/>
          </p:nvSpPr>
          <p:spPr bwMode="auto">
            <a:xfrm>
              <a:off x="3475663" y="3165932"/>
              <a:ext cx="111760" cy="111760"/>
            </a:xfrm>
            <a:custGeom>
              <a:avLst/>
              <a:gdLst>
                <a:gd name="T0" fmla="*/ 10 w 166"/>
                <a:gd name="T1" fmla="*/ 166 h 166"/>
                <a:gd name="T2" fmla="*/ 0 w 166"/>
                <a:gd name="T3" fmla="*/ 159 h 166"/>
                <a:gd name="T4" fmla="*/ 159 w 166"/>
                <a:gd name="T5" fmla="*/ 0 h 166"/>
                <a:gd name="T6" fmla="*/ 166 w 166"/>
                <a:gd name="T7" fmla="*/ 10 h 166"/>
                <a:gd name="T8" fmla="*/ 10 w 166"/>
                <a:gd name="T9" fmla="*/ 166 h 166"/>
              </a:gdLst>
              <a:ahLst/>
              <a:cxnLst>
                <a:cxn ang="0">
                  <a:pos x="T0" y="T1"/>
                </a:cxn>
                <a:cxn ang="0">
                  <a:pos x="T2" y="T3"/>
                </a:cxn>
                <a:cxn ang="0">
                  <a:pos x="T4" y="T5"/>
                </a:cxn>
                <a:cxn ang="0">
                  <a:pos x="T6" y="T7"/>
                </a:cxn>
                <a:cxn ang="0">
                  <a:pos x="T8" y="T9"/>
                </a:cxn>
              </a:cxnLst>
              <a:rect l="0" t="0" r="r" b="b"/>
              <a:pathLst>
                <a:path w="166" h="166">
                  <a:moveTo>
                    <a:pt x="10" y="166"/>
                  </a:moveTo>
                  <a:lnTo>
                    <a:pt x="0" y="159"/>
                  </a:lnTo>
                  <a:lnTo>
                    <a:pt x="159" y="0"/>
                  </a:lnTo>
                  <a:lnTo>
                    <a:pt x="166" y="10"/>
                  </a:lnTo>
                  <a:lnTo>
                    <a:pt x="10"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4" name="Freeform 33"/>
            <p:cNvSpPr>
              <a:spLocks/>
            </p:cNvSpPr>
            <p:nvPr/>
          </p:nvSpPr>
          <p:spPr bwMode="auto">
            <a:xfrm>
              <a:off x="3491822" y="3182090"/>
              <a:ext cx="109741" cy="111760"/>
            </a:xfrm>
            <a:custGeom>
              <a:avLst/>
              <a:gdLst>
                <a:gd name="T0" fmla="*/ 7 w 163"/>
                <a:gd name="T1" fmla="*/ 166 h 166"/>
                <a:gd name="T2" fmla="*/ 0 w 163"/>
                <a:gd name="T3" fmla="*/ 156 h 166"/>
                <a:gd name="T4" fmla="*/ 156 w 163"/>
                <a:gd name="T5" fmla="*/ 0 h 166"/>
                <a:gd name="T6" fmla="*/ 163 w 163"/>
                <a:gd name="T7" fmla="*/ 7 h 166"/>
                <a:gd name="T8" fmla="*/ 7 w 163"/>
                <a:gd name="T9" fmla="*/ 166 h 166"/>
              </a:gdLst>
              <a:ahLst/>
              <a:cxnLst>
                <a:cxn ang="0">
                  <a:pos x="T0" y="T1"/>
                </a:cxn>
                <a:cxn ang="0">
                  <a:pos x="T2" y="T3"/>
                </a:cxn>
                <a:cxn ang="0">
                  <a:pos x="T4" y="T5"/>
                </a:cxn>
                <a:cxn ang="0">
                  <a:pos x="T6" y="T7"/>
                </a:cxn>
                <a:cxn ang="0">
                  <a:pos x="T8" y="T9"/>
                </a:cxn>
              </a:cxnLst>
              <a:rect l="0" t="0" r="r" b="b"/>
              <a:pathLst>
                <a:path w="163" h="166">
                  <a:moveTo>
                    <a:pt x="7" y="166"/>
                  </a:moveTo>
                  <a:lnTo>
                    <a:pt x="0" y="156"/>
                  </a:lnTo>
                  <a:lnTo>
                    <a:pt x="156" y="0"/>
                  </a:lnTo>
                  <a:lnTo>
                    <a:pt x="163" y="7"/>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5" name="Freeform 34"/>
            <p:cNvSpPr>
              <a:spLocks/>
            </p:cNvSpPr>
            <p:nvPr/>
          </p:nvSpPr>
          <p:spPr bwMode="auto">
            <a:xfrm>
              <a:off x="3505960" y="3196228"/>
              <a:ext cx="111760" cy="111760"/>
            </a:xfrm>
            <a:custGeom>
              <a:avLst/>
              <a:gdLst>
                <a:gd name="T0" fmla="*/ 7 w 166"/>
                <a:gd name="T1" fmla="*/ 166 h 166"/>
                <a:gd name="T2" fmla="*/ 0 w 166"/>
                <a:gd name="T3" fmla="*/ 159 h 166"/>
                <a:gd name="T4" fmla="*/ 156 w 166"/>
                <a:gd name="T5" fmla="*/ 0 h 166"/>
                <a:gd name="T6" fmla="*/ 166 w 166"/>
                <a:gd name="T7" fmla="*/ 10 h 166"/>
                <a:gd name="T8" fmla="*/ 7 w 166"/>
                <a:gd name="T9" fmla="*/ 166 h 166"/>
              </a:gdLst>
              <a:ahLst/>
              <a:cxnLst>
                <a:cxn ang="0">
                  <a:pos x="T0" y="T1"/>
                </a:cxn>
                <a:cxn ang="0">
                  <a:pos x="T2" y="T3"/>
                </a:cxn>
                <a:cxn ang="0">
                  <a:pos x="T4" y="T5"/>
                </a:cxn>
                <a:cxn ang="0">
                  <a:pos x="T6" y="T7"/>
                </a:cxn>
                <a:cxn ang="0">
                  <a:pos x="T8" y="T9"/>
                </a:cxn>
              </a:cxnLst>
              <a:rect l="0" t="0" r="r" b="b"/>
              <a:pathLst>
                <a:path w="166" h="166">
                  <a:moveTo>
                    <a:pt x="7" y="166"/>
                  </a:moveTo>
                  <a:lnTo>
                    <a:pt x="0" y="159"/>
                  </a:lnTo>
                  <a:lnTo>
                    <a:pt x="156" y="0"/>
                  </a:lnTo>
                  <a:lnTo>
                    <a:pt x="166" y="10"/>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6" name="Freeform 35"/>
            <p:cNvSpPr>
              <a:spLocks/>
            </p:cNvSpPr>
            <p:nvPr/>
          </p:nvSpPr>
          <p:spPr bwMode="auto">
            <a:xfrm>
              <a:off x="3520098" y="3212387"/>
              <a:ext cx="111760" cy="109741"/>
            </a:xfrm>
            <a:custGeom>
              <a:avLst/>
              <a:gdLst>
                <a:gd name="T0" fmla="*/ 10 w 166"/>
                <a:gd name="T1" fmla="*/ 163 h 163"/>
                <a:gd name="T2" fmla="*/ 0 w 166"/>
                <a:gd name="T3" fmla="*/ 156 h 163"/>
                <a:gd name="T4" fmla="*/ 159 w 166"/>
                <a:gd name="T5" fmla="*/ 0 h 163"/>
                <a:gd name="T6" fmla="*/ 166 w 166"/>
                <a:gd name="T7" fmla="*/ 7 h 163"/>
                <a:gd name="T8" fmla="*/ 10 w 166"/>
                <a:gd name="T9" fmla="*/ 163 h 163"/>
              </a:gdLst>
              <a:ahLst/>
              <a:cxnLst>
                <a:cxn ang="0">
                  <a:pos x="T0" y="T1"/>
                </a:cxn>
                <a:cxn ang="0">
                  <a:pos x="T2" y="T3"/>
                </a:cxn>
                <a:cxn ang="0">
                  <a:pos x="T4" y="T5"/>
                </a:cxn>
                <a:cxn ang="0">
                  <a:pos x="T6" y="T7"/>
                </a:cxn>
                <a:cxn ang="0">
                  <a:pos x="T8" y="T9"/>
                </a:cxn>
              </a:cxnLst>
              <a:rect l="0" t="0" r="r" b="b"/>
              <a:pathLst>
                <a:path w="166" h="163">
                  <a:moveTo>
                    <a:pt x="10" y="163"/>
                  </a:moveTo>
                  <a:lnTo>
                    <a:pt x="0" y="156"/>
                  </a:lnTo>
                  <a:lnTo>
                    <a:pt x="159" y="0"/>
                  </a:lnTo>
                  <a:lnTo>
                    <a:pt x="166" y="7"/>
                  </a:lnTo>
                  <a:lnTo>
                    <a:pt x="10" y="163"/>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7" name="Freeform 36"/>
            <p:cNvSpPr>
              <a:spLocks/>
            </p:cNvSpPr>
            <p:nvPr/>
          </p:nvSpPr>
          <p:spPr bwMode="auto">
            <a:xfrm>
              <a:off x="3536256" y="3226525"/>
              <a:ext cx="111760" cy="111760"/>
            </a:xfrm>
            <a:custGeom>
              <a:avLst/>
              <a:gdLst>
                <a:gd name="T0" fmla="*/ 7 w 166"/>
                <a:gd name="T1" fmla="*/ 166 h 166"/>
                <a:gd name="T2" fmla="*/ 0 w 166"/>
                <a:gd name="T3" fmla="*/ 159 h 166"/>
                <a:gd name="T4" fmla="*/ 156 w 166"/>
                <a:gd name="T5" fmla="*/ 0 h 166"/>
                <a:gd name="T6" fmla="*/ 166 w 166"/>
                <a:gd name="T7" fmla="*/ 10 h 166"/>
                <a:gd name="T8" fmla="*/ 7 w 166"/>
                <a:gd name="T9" fmla="*/ 166 h 166"/>
              </a:gdLst>
              <a:ahLst/>
              <a:cxnLst>
                <a:cxn ang="0">
                  <a:pos x="T0" y="T1"/>
                </a:cxn>
                <a:cxn ang="0">
                  <a:pos x="T2" y="T3"/>
                </a:cxn>
                <a:cxn ang="0">
                  <a:pos x="T4" y="T5"/>
                </a:cxn>
                <a:cxn ang="0">
                  <a:pos x="T6" y="T7"/>
                </a:cxn>
                <a:cxn ang="0">
                  <a:pos x="T8" y="T9"/>
                </a:cxn>
              </a:cxnLst>
              <a:rect l="0" t="0" r="r" b="b"/>
              <a:pathLst>
                <a:path w="166" h="166">
                  <a:moveTo>
                    <a:pt x="7" y="166"/>
                  </a:moveTo>
                  <a:lnTo>
                    <a:pt x="0" y="159"/>
                  </a:lnTo>
                  <a:lnTo>
                    <a:pt x="156" y="0"/>
                  </a:lnTo>
                  <a:lnTo>
                    <a:pt x="166" y="10"/>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8" name="Freeform 37"/>
            <p:cNvSpPr>
              <a:spLocks/>
            </p:cNvSpPr>
            <p:nvPr/>
          </p:nvSpPr>
          <p:spPr bwMode="auto">
            <a:xfrm>
              <a:off x="3550395" y="3242683"/>
              <a:ext cx="111760" cy="109741"/>
            </a:xfrm>
            <a:custGeom>
              <a:avLst/>
              <a:gdLst>
                <a:gd name="T0" fmla="*/ 10 w 166"/>
                <a:gd name="T1" fmla="*/ 163 h 163"/>
                <a:gd name="T2" fmla="*/ 0 w 166"/>
                <a:gd name="T3" fmla="*/ 156 h 163"/>
                <a:gd name="T4" fmla="*/ 159 w 166"/>
                <a:gd name="T5" fmla="*/ 0 h 163"/>
                <a:gd name="T6" fmla="*/ 166 w 166"/>
                <a:gd name="T7" fmla="*/ 7 h 163"/>
                <a:gd name="T8" fmla="*/ 10 w 166"/>
                <a:gd name="T9" fmla="*/ 163 h 163"/>
              </a:gdLst>
              <a:ahLst/>
              <a:cxnLst>
                <a:cxn ang="0">
                  <a:pos x="T0" y="T1"/>
                </a:cxn>
                <a:cxn ang="0">
                  <a:pos x="T2" y="T3"/>
                </a:cxn>
                <a:cxn ang="0">
                  <a:pos x="T4" y="T5"/>
                </a:cxn>
                <a:cxn ang="0">
                  <a:pos x="T6" y="T7"/>
                </a:cxn>
                <a:cxn ang="0">
                  <a:pos x="T8" y="T9"/>
                </a:cxn>
              </a:cxnLst>
              <a:rect l="0" t="0" r="r" b="b"/>
              <a:pathLst>
                <a:path w="166" h="163">
                  <a:moveTo>
                    <a:pt x="10" y="163"/>
                  </a:moveTo>
                  <a:lnTo>
                    <a:pt x="0" y="156"/>
                  </a:lnTo>
                  <a:lnTo>
                    <a:pt x="159" y="0"/>
                  </a:lnTo>
                  <a:lnTo>
                    <a:pt x="166" y="7"/>
                  </a:lnTo>
                  <a:lnTo>
                    <a:pt x="10" y="163"/>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39" name="Freeform 38"/>
            <p:cNvSpPr>
              <a:spLocks/>
            </p:cNvSpPr>
            <p:nvPr/>
          </p:nvSpPr>
          <p:spPr bwMode="auto">
            <a:xfrm>
              <a:off x="3566553" y="3256821"/>
              <a:ext cx="111760" cy="111760"/>
            </a:xfrm>
            <a:custGeom>
              <a:avLst/>
              <a:gdLst>
                <a:gd name="T0" fmla="*/ 7 w 166"/>
                <a:gd name="T1" fmla="*/ 166 h 166"/>
                <a:gd name="T2" fmla="*/ 0 w 166"/>
                <a:gd name="T3" fmla="*/ 156 h 166"/>
                <a:gd name="T4" fmla="*/ 156 w 166"/>
                <a:gd name="T5" fmla="*/ 0 h 166"/>
                <a:gd name="T6" fmla="*/ 166 w 166"/>
                <a:gd name="T7" fmla="*/ 7 h 166"/>
                <a:gd name="T8" fmla="*/ 7 w 166"/>
                <a:gd name="T9" fmla="*/ 166 h 166"/>
              </a:gdLst>
              <a:ahLst/>
              <a:cxnLst>
                <a:cxn ang="0">
                  <a:pos x="T0" y="T1"/>
                </a:cxn>
                <a:cxn ang="0">
                  <a:pos x="T2" y="T3"/>
                </a:cxn>
                <a:cxn ang="0">
                  <a:pos x="T4" y="T5"/>
                </a:cxn>
                <a:cxn ang="0">
                  <a:pos x="T6" y="T7"/>
                </a:cxn>
                <a:cxn ang="0">
                  <a:pos x="T8" y="T9"/>
                </a:cxn>
              </a:cxnLst>
              <a:rect l="0" t="0" r="r" b="b"/>
              <a:pathLst>
                <a:path w="166" h="166">
                  <a:moveTo>
                    <a:pt x="7" y="166"/>
                  </a:moveTo>
                  <a:lnTo>
                    <a:pt x="0" y="156"/>
                  </a:lnTo>
                  <a:lnTo>
                    <a:pt x="156" y="0"/>
                  </a:lnTo>
                  <a:lnTo>
                    <a:pt x="166" y="7"/>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0" name="Freeform 39"/>
            <p:cNvSpPr>
              <a:spLocks/>
            </p:cNvSpPr>
            <p:nvPr/>
          </p:nvSpPr>
          <p:spPr bwMode="auto">
            <a:xfrm>
              <a:off x="3580691" y="3271633"/>
              <a:ext cx="111760" cy="111087"/>
            </a:xfrm>
            <a:custGeom>
              <a:avLst/>
              <a:gdLst>
                <a:gd name="T0" fmla="*/ 10 w 166"/>
                <a:gd name="T1" fmla="*/ 165 h 165"/>
                <a:gd name="T2" fmla="*/ 0 w 166"/>
                <a:gd name="T3" fmla="*/ 158 h 165"/>
                <a:gd name="T4" fmla="*/ 159 w 166"/>
                <a:gd name="T5" fmla="*/ 0 h 165"/>
                <a:gd name="T6" fmla="*/ 166 w 166"/>
                <a:gd name="T7" fmla="*/ 9 h 165"/>
                <a:gd name="T8" fmla="*/ 10 w 166"/>
                <a:gd name="T9" fmla="*/ 165 h 165"/>
              </a:gdLst>
              <a:ahLst/>
              <a:cxnLst>
                <a:cxn ang="0">
                  <a:pos x="T0" y="T1"/>
                </a:cxn>
                <a:cxn ang="0">
                  <a:pos x="T2" y="T3"/>
                </a:cxn>
                <a:cxn ang="0">
                  <a:pos x="T4" y="T5"/>
                </a:cxn>
                <a:cxn ang="0">
                  <a:pos x="T6" y="T7"/>
                </a:cxn>
                <a:cxn ang="0">
                  <a:pos x="T8" y="T9"/>
                </a:cxn>
              </a:cxnLst>
              <a:rect l="0" t="0" r="r" b="b"/>
              <a:pathLst>
                <a:path w="166" h="165">
                  <a:moveTo>
                    <a:pt x="10" y="165"/>
                  </a:moveTo>
                  <a:lnTo>
                    <a:pt x="0" y="158"/>
                  </a:lnTo>
                  <a:lnTo>
                    <a:pt x="159" y="0"/>
                  </a:lnTo>
                  <a:lnTo>
                    <a:pt x="166" y="9"/>
                  </a:lnTo>
                  <a:lnTo>
                    <a:pt x="10" y="165"/>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1" name="Freeform 40"/>
            <p:cNvSpPr>
              <a:spLocks/>
            </p:cNvSpPr>
            <p:nvPr/>
          </p:nvSpPr>
          <p:spPr bwMode="auto">
            <a:xfrm>
              <a:off x="3596849" y="3287118"/>
              <a:ext cx="109741" cy="111760"/>
            </a:xfrm>
            <a:custGeom>
              <a:avLst/>
              <a:gdLst>
                <a:gd name="T0" fmla="*/ 7 w 163"/>
                <a:gd name="T1" fmla="*/ 166 h 166"/>
                <a:gd name="T2" fmla="*/ 0 w 163"/>
                <a:gd name="T3" fmla="*/ 156 h 166"/>
                <a:gd name="T4" fmla="*/ 156 w 163"/>
                <a:gd name="T5" fmla="*/ 0 h 166"/>
                <a:gd name="T6" fmla="*/ 163 w 163"/>
                <a:gd name="T7" fmla="*/ 7 h 166"/>
                <a:gd name="T8" fmla="*/ 7 w 163"/>
                <a:gd name="T9" fmla="*/ 166 h 166"/>
              </a:gdLst>
              <a:ahLst/>
              <a:cxnLst>
                <a:cxn ang="0">
                  <a:pos x="T0" y="T1"/>
                </a:cxn>
                <a:cxn ang="0">
                  <a:pos x="T2" y="T3"/>
                </a:cxn>
                <a:cxn ang="0">
                  <a:pos x="T4" y="T5"/>
                </a:cxn>
                <a:cxn ang="0">
                  <a:pos x="T6" y="T7"/>
                </a:cxn>
                <a:cxn ang="0">
                  <a:pos x="T8" y="T9"/>
                </a:cxn>
              </a:cxnLst>
              <a:rect l="0" t="0" r="r" b="b"/>
              <a:pathLst>
                <a:path w="163" h="166">
                  <a:moveTo>
                    <a:pt x="7" y="166"/>
                  </a:moveTo>
                  <a:lnTo>
                    <a:pt x="0" y="156"/>
                  </a:lnTo>
                  <a:lnTo>
                    <a:pt x="156" y="0"/>
                  </a:lnTo>
                  <a:lnTo>
                    <a:pt x="163" y="7"/>
                  </a:lnTo>
                  <a:lnTo>
                    <a:pt x="7" y="166"/>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2" name="Freeform 41"/>
            <p:cNvSpPr>
              <a:spLocks/>
            </p:cNvSpPr>
            <p:nvPr/>
          </p:nvSpPr>
          <p:spPr bwMode="auto">
            <a:xfrm>
              <a:off x="3426516" y="2059774"/>
              <a:ext cx="1312174" cy="1313521"/>
            </a:xfrm>
            <a:custGeom>
              <a:avLst/>
              <a:gdLst>
                <a:gd name="T0" fmla="*/ 141 w 824"/>
                <a:gd name="T1" fmla="*/ 825 h 825"/>
                <a:gd name="T2" fmla="*/ 482 w 824"/>
                <a:gd name="T3" fmla="*/ 564 h 825"/>
                <a:gd name="T4" fmla="*/ 763 w 824"/>
                <a:gd name="T5" fmla="*/ 61 h 825"/>
                <a:gd name="T6" fmla="*/ 261 w 824"/>
                <a:gd name="T7" fmla="*/ 343 h 825"/>
                <a:gd name="T8" fmla="*/ 0 w 824"/>
                <a:gd name="T9" fmla="*/ 683 h 825"/>
                <a:gd name="T10" fmla="*/ 141 w 824"/>
                <a:gd name="T11" fmla="*/ 825 h 825"/>
              </a:gdLst>
              <a:ahLst/>
              <a:cxnLst>
                <a:cxn ang="0">
                  <a:pos x="T0" y="T1"/>
                </a:cxn>
                <a:cxn ang="0">
                  <a:pos x="T2" y="T3"/>
                </a:cxn>
                <a:cxn ang="0">
                  <a:pos x="T4" y="T5"/>
                </a:cxn>
                <a:cxn ang="0">
                  <a:pos x="T6" y="T7"/>
                </a:cxn>
                <a:cxn ang="0">
                  <a:pos x="T8" y="T9"/>
                </a:cxn>
                <a:cxn ang="0">
                  <a:pos x="T10" y="T11"/>
                </a:cxn>
              </a:cxnLst>
              <a:rect l="0" t="0" r="r" b="b"/>
              <a:pathLst>
                <a:path w="824" h="825">
                  <a:moveTo>
                    <a:pt x="141" y="825"/>
                  </a:moveTo>
                  <a:cubicBezTo>
                    <a:pt x="237" y="778"/>
                    <a:pt x="361" y="685"/>
                    <a:pt x="482" y="564"/>
                  </a:cubicBezTo>
                  <a:cubicBezTo>
                    <a:pt x="698" y="348"/>
                    <a:pt x="824" y="123"/>
                    <a:pt x="763" y="61"/>
                  </a:cubicBezTo>
                  <a:cubicBezTo>
                    <a:pt x="702" y="0"/>
                    <a:pt x="477" y="126"/>
                    <a:pt x="261" y="343"/>
                  </a:cubicBezTo>
                  <a:cubicBezTo>
                    <a:pt x="140" y="464"/>
                    <a:pt x="47" y="587"/>
                    <a:pt x="0" y="683"/>
                  </a:cubicBezTo>
                  <a:cubicBezTo>
                    <a:pt x="141" y="825"/>
                    <a:pt x="141" y="825"/>
                    <a:pt x="141" y="825"/>
                  </a:cubicBezTo>
                </a:path>
              </a:pathLst>
            </a:custGeom>
            <a:solidFill>
              <a:schemeClr val="tx2">
                <a:lumMod val="20000"/>
                <a:lumOff val="80000"/>
              </a:schemeClr>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3" name="Freeform 42"/>
            <p:cNvSpPr>
              <a:spLocks/>
            </p:cNvSpPr>
            <p:nvPr/>
          </p:nvSpPr>
          <p:spPr bwMode="auto">
            <a:xfrm>
              <a:off x="3549048" y="2779484"/>
              <a:ext cx="469932" cy="471279"/>
            </a:xfrm>
            <a:custGeom>
              <a:avLst/>
              <a:gdLst>
                <a:gd name="T0" fmla="*/ 205 w 295"/>
                <a:gd name="T1" fmla="*/ 285 h 296"/>
                <a:gd name="T2" fmla="*/ 295 w 295"/>
                <a:gd name="T3" fmla="*/ 213 h 296"/>
                <a:gd name="T4" fmla="*/ 176 w 295"/>
                <a:gd name="T5" fmla="*/ 120 h 296"/>
                <a:gd name="T6" fmla="*/ 82 w 295"/>
                <a:gd name="T7" fmla="*/ 0 h 296"/>
                <a:gd name="T8" fmla="*/ 11 w 295"/>
                <a:gd name="T9" fmla="*/ 90 h 296"/>
                <a:gd name="T10" fmla="*/ 95 w 295"/>
                <a:gd name="T11" fmla="*/ 201 h 296"/>
                <a:gd name="T12" fmla="*/ 205 w 295"/>
                <a:gd name="T13" fmla="*/ 285 h 296"/>
              </a:gdLst>
              <a:ahLst/>
              <a:cxnLst>
                <a:cxn ang="0">
                  <a:pos x="T0" y="T1"/>
                </a:cxn>
                <a:cxn ang="0">
                  <a:pos x="T2" y="T3"/>
                </a:cxn>
                <a:cxn ang="0">
                  <a:pos x="T4" y="T5"/>
                </a:cxn>
                <a:cxn ang="0">
                  <a:pos x="T6" y="T7"/>
                </a:cxn>
                <a:cxn ang="0">
                  <a:pos x="T8" y="T9"/>
                </a:cxn>
                <a:cxn ang="0">
                  <a:pos x="T10" y="T11"/>
                </a:cxn>
                <a:cxn ang="0">
                  <a:pos x="T12" y="T13"/>
                </a:cxn>
              </a:cxnLst>
              <a:rect l="0" t="0" r="r" b="b"/>
              <a:pathLst>
                <a:path w="295" h="296">
                  <a:moveTo>
                    <a:pt x="205" y="285"/>
                  </a:moveTo>
                  <a:cubicBezTo>
                    <a:pt x="235" y="263"/>
                    <a:pt x="265" y="240"/>
                    <a:pt x="295" y="213"/>
                  </a:cubicBezTo>
                  <a:cubicBezTo>
                    <a:pt x="295" y="213"/>
                    <a:pt x="281" y="225"/>
                    <a:pt x="176" y="120"/>
                  </a:cubicBezTo>
                  <a:cubicBezTo>
                    <a:pt x="71" y="15"/>
                    <a:pt x="82" y="0"/>
                    <a:pt x="82" y="0"/>
                  </a:cubicBezTo>
                  <a:cubicBezTo>
                    <a:pt x="56" y="31"/>
                    <a:pt x="32" y="61"/>
                    <a:pt x="11" y="90"/>
                  </a:cubicBezTo>
                  <a:cubicBezTo>
                    <a:pt x="11" y="90"/>
                    <a:pt x="0" y="105"/>
                    <a:pt x="95" y="201"/>
                  </a:cubicBezTo>
                  <a:cubicBezTo>
                    <a:pt x="190" y="296"/>
                    <a:pt x="205" y="285"/>
                    <a:pt x="205" y="285"/>
                  </a:cubicBezTo>
                  <a:close/>
                </a:path>
              </a:pathLst>
            </a:custGeom>
            <a:solidFill>
              <a:schemeClr val="accent2"/>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4" name="Freeform 43"/>
            <p:cNvSpPr>
              <a:spLocks/>
            </p:cNvSpPr>
            <p:nvPr/>
          </p:nvSpPr>
          <p:spPr bwMode="auto">
            <a:xfrm>
              <a:off x="4179888" y="2092763"/>
              <a:ext cx="526485" cy="527159"/>
            </a:xfrm>
            <a:custGeom>
              <a:avLst/>
              <a:gdLst>
                <a:gd name="T0" fmla="*/ 191 w 331"/>
                <a:gd name="T1" fmla="*/ 331 h 331"/>
                <a:gd name="T2" fmla="*/ 290 w 331"/>
                <a:gd name="T3" fmla="*/ 40 h 331"/>
                <a:gd name="T4" fmla="*/ 0 w 331"/>
                <a:gd name="T5" fmla="*/ 140 h 331"/>
                <a:gd name="T6" fmla="*/ 75 w 331"/>
                <a:gd name="T7" fmla="*/ 256 h 331"/>
                <a:gd name="T8" fmla="*/ 191 w 331"/>
                <a:gd name="T9" fmla="*/ 331 h 331"/>
              </a:gdLst>
              <a:ahLst/>
              <a:cxnLst>
                <a:cxn ang="0">
                  <a:pos x="T0" y="T1"/>
                </a:cxn>
                <a:cxn ang="0">
                  <a:pos x="T2" y="T3"/>
                </a:cxn>
                <a:cxn ang="0">
                  <a:pos x="T4" y="T5"/>
                </a:cxn>
                <a:cxn ang="0">
                  <a:pos x="T6" y="T7"/>
                </a:cxn>
                <a:cxn ang="0">
                  <a:pos x="T8" y="T9"/>
                </a:cxn>
              </a:cxnLst>
              <a:rect l="0" t="0" r="r" b="b"/>
              <a:pathLst>
                <a:path w="331" h="331">
                  <a:moveTo>
                    <a:pt x="191" y="331"/>
                  </a:moveTo>
                  <a:cubicBezTo>
                    <a:pt x="288" y="195"/>
                    <a:pt x="331" y="81"/>
                    <a:pt x="290" y="40"/>
                  </a:cubicBezTo>
                  <a:cubicBezTo>
                    <a:pt x="249" y="0"/>
                    <a:pt x="135" y="42"/>
                    <a:pt x="0" y="140"/>
                  </a:cubicBezTo>
                  <a:cubicBezTo>
                    <a:pt x="0" y="140"/>
                    <a:pt x="20" y="202"/>
                    <a:pt x="75" y="256"/>
                  </a:cubicBezTo>
                  <a:cubicBezTo>
                    <a:pt x="129" y="310"/>
                    <a:pt x="191" y="331"/>
                    <a:pt x="191" y="331"/>
                  </a:cubicBezTo>
                  <a:close/>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5" name="Freeform 44"/>
            <p:cNvSpPr>
              <a:spLocks/>
            </p:cNvSpPr>
            <p:nvPr/>
          </p:nvSpPr>
          <p:spPr bwMode="auto">
            <a:xfrm>
              <a:off x="4009555" y="2486618"/>
              <a:ext cx="302292" cy="303638"/>
            </a:xfrm>
            <a:custGeom>
              <a:avLst/>
              <a:gdLst>
                <a:gd name="T0" fmla="*/ 156 w 190"/>
                <a:gd name="T1" fmla="*/ 157 h 191"/>
                <a:gd name="T2" fmla="*/ 34 w 190"/>
                <a:gd name="T3" fmla="*/ 157 h 191"/>
                <a:gd name="T4" fmla="*/ 34 w 190"/>
                <a:gd name="T5" fmla="*/ 34 h 191"/>
                <a:gd name="T6" fmla="*/ 156 w 190"/>
                <a:gd name="T7" fmla="*/ 34 h 191"/>
                <a:gd name="T8" fmla="*/ 156 w 190"/>
                <a:gd name="T9" fmla="*/ 157 h 191"/>
              </a:gdLst>
              <a:ahLst/>
              <a:cxnLst>
                <a:cxn ang="0">
                  <a:pos x="T0" y="T1"/>
                </a:cxn>
                <a:cxn ang="0">
                  <a:pos x="T2" y="T3"/>
                </a:cxn>
                <a:cxn ang="0">
                  <a:pos x="T4" y="T5"/>
                </a:cxn>
                <a:cxn ang="0">
                  <a:pos x="T6" y="T7"/>
                </a:cxn>
                <a:cxn ang="0">
                  <a:pos x="T8" y="T9"/>
                </a:cxn>
              </a:cxnLst>
              <a:rect l="0" t="0" r="r" b="b"/>
              <a:pathLst>
                <a:path w="190" h="191">
                  <a:moveTo>
                    <a:pt x="156" y="157"/>
                  </a:moveTo>
                  <a:cubicBezTo>
                    <a:pt x="122" y="191"/>
                    <a:pt x="68" y="191"/>
                    <a:pt x="34" y="157"/>
                  </a:cubicBezTo>
                  <a:cubicBezTo>
                    <a:pt x="0" y="123"/>
                    <a:pt x="0" y="68"/>
                    <a:pt x="34" y="34"/>
                  </a:cubicBezTo>
                  <a:cubicBezTo>
                    <a:pt x="68" y="0"/>
                    <a:pt x="122" y="0"/>
                    <a:pt x="156" y="34"/>
                  </a:cubicBezTo>
                  <a:cubicBezTo>
                    <a:pt x="190" y="68"/>
                    <a:pt x="190" y="123"/>
                    <a:pt x="156" y="157"/>
                  </a:cubicBezTo>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6" name="Freeform 45"/>
            <p:cNvSpPr>
              <a:spLocks/>
            </p:cNvSpPr>
            <p:nvPr/>
          </p:nvSpPr>
          <p:spPr bwMode="auto">
            <a:xfrm>
              <a:off x="4036485" y="2513548"/>
              <a:ext cx="248431" cy="249778"/>
            </a:xfrm>
            <a:custGeom>
              <a:avLst/>
              <a:gdLst>
                <a:gd name="T0" fmla="*/ 107 w 156"/>
                <a:gd name="T1" fmla="*/ 141 h 157"/>
                <a:gd name="T2" fmla="*/ 16 w 156"/>
                <a:gd name="T3" fmla="*/ 108 h 157"/>
                <a:gd name="T4" fmla="*/ 49 w 156"/>
                <a:gd name="T5" fmla="*/ 17 h 157"/>
                <a:gd name="T6" fmla="*/ 140 w 156"/>
                <a:gd name="T7" fmla="*/ 50 h 157"/>
                <a:gd name="T8" fmla="*/ 107 w 156"/>
                <a:gd name="T9" fmla="*/ 141 h 157"/>
              </a:gdLst>
              <a:ahLst/>
              <a:cxnLst>
                <a:cxn ang="0">
                  <a:pos x="T0" y="T1"/>
                </a:cxn>
                <a:cxn ang="0">
                  <a:pos x="T2" y="T3"/>
                </a:cxn>
                <a:cxn ang="0">
                  <a:pos x="T4" y="T5"/>
                </a:cxn>
                <a:cxn ang="0">
                  <a:pos x="T6" y="T7"/>
                </a:cxn>
                <a:cxn ang="0">
                  <a:pos x="T8" y="T9"/>
                </a:cxn>
              </a:cxnLst>
              <a:rect l="0" t="0" r="r" b="b"/>
              <a:pathLst>
                <a:path w="156" h="157">
                  <a:moveTo>
                    <a:pt x="107" y="141"/>
                  </a:moveTo>
                  <a:cubicBezTo>
                    <a:pt x="73" y="157"/>
                    <a:pt x="32" y="142"/>
                    <a:pt x="16" y="108"/>
                  </a:cubicBezTo>
                  <a:cubicBezTo>
                    <a:pt x="0" y="73"/>
                    <a:pt x="15" y="33"/>
                    <a:pt x="49" y="17"/>
                  </a:cubicBezTo>
                  <a:cubicBezTo>
                    <a:pt x="83" y="0"/>
                    <a:pt x="124" y="15"/>
                    <a:pt x="140" y="50"/>
                  </a:cubicBezTo>
                  <a:cubicBezTo>
                    <a:pt x="156" y="84"/>
                    <a:pt x="141" y="125"/>
                    <a:pt x="107" y="141"/>
                  </a:cubicBezTo>
                </a:path>
              </a:pathLst>
            </a:custGeom>
            <a:solidFill>
              <a:schemeClr val="bg2"/>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7" name="Freeform 44"/>
            <p:cNvSpPr>
              <a:spLocks/>
            </p:cNvSpPr>
            <p:nvPr/>
          </p:nvSpPr>
          <p:spPr bwMode="auto">
            <a:xfrm>
              <a:off x="4238461" y="2540478"/>
              <a:ext cx="18851" cy="18851"/>
            </a:xfrm>
            <a:custGeom>
              <a:avLst/>
              <a:gdLst>
                <a:gd name="T0" fmla="*/ 10 w 12"/>
                <a:gd name="T1" fmla="*/ 10 h 12"/>
                <a:gd name="T2" fmla="*/ 2 w 12"/>
                <a:gd name="T3" fmla="*/ 10 h 12"/>
                <a:gd name="T4" fmla="*/ 2 w 12"/>
                <a:gd name="T5" fmla="*/ 3 h 12"/>
                <a:gd name="T6" fmla="*/ 10 w 12"/>
                <a:gd name="T7" fmla="*/ 3 h 12"/>
                <a:gd name="T8" fmla="*/ 10 w 12"/>
                <a:gd name="T9" fmla="*/ 10 h 12"/>
              </a:gdLst>
              <a:ahLst/>
              <a:cxnLst>
                <a:cxn ang="0">
                  <a:pos x="T0" y="T1"/>
                </a:cxn>
                <a:cxn ang="0">
                  <a:pos x="T2" y="T3"/>
                </a:cxn>
                <a:cxn ang="0">
                  <a:pos x="T4" y="T5"/>
                </a:cxn>
                <a:cxn ang="0">
                  <a:pos x="T6" y="T7"/>
                </a:cxn>
                <a:cxn ang="0">
                  <a:pos x="T8" y="T9"/>
                </a:cxn>
              </a:cxnLst>
              <a:rect l="0" t="0" r="r" b="b"/>
              <a:pathLst>
                <a:path w="12" h="12">
                  <a:moveTo>
                    <a:pt x="10" y="10"/>
                  </a:moveTo>
                  <a:cubicBezTo>
                    <a:pt x="8" y="12"/>
                    <a:pt x="4" y="12"/>
                    <a:pt x="2" y="10"/>
                  </a:cubicBezTo>
                  <a:cubicBezTo>
                    <a:pt x="0" y="8"/>
                    <a:pt x="0" y="5"/>
                    <a:pt x="2" y="3"/>
                  </a:cubicBezTo>
                  <a:cubicBezTo>
                    <a:pt x="4" y="0"/>
                    <a:pt x="8" y="0"/>
                    <a:pt x="10" y="3"/>
                  </a:cubicBezTo>
                  <a:cubicBezTo>
                    <a:pt x="12" y="5"/>
                    <a:pt x="12" y="8"/>
                    <a:pt x="10" y="10"/>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8" name="Freeform 45"/>
            <p:cNvSpPr>
              <a:spLocks/>
            </p:cNvSpPr>
            <p:nvPr/>
          </p:nvSpPr>
          <p:spPr bwMode="auto">
            <a:xfrm>
              <a:off x="4182581" y="2508835"/>
              <a:ext cx="19524" cy="18851"/>
            </a:xfrm>
            <a:custGeom>
              <a:avLst/>
              <a:gdLst>
                <a:gd name="T0" fmla="*/ 12 w 12"/>
                <a:gd name="T1" fmla="*/ 8 h 12"/>
                <a:gd name="T2" fmla="*/ 5 w 12"/>
                <a:gd name="T3" fmla="*/ 12 h 12"/>
                <a:gd name="T4" fmla="*/ 1 w 12"/>
                <a:gd name="T5" fmla="*/ 5 h 12"/>
                <a:gd name="T6" fmla="*/ 8 w 12"/>
                <a:gd name="T7" fmla="*/ 1 h 12"/>
                <a:gd name="T8" fmla="*/ 12 w 12"/>
                <a:gd name="T9" fmla="*/ 8 h 12"/>
              </a:gdLst>
              <a:ahLst/>
              <a:cxnLst>
                <a:cxn ang="0">
                  <a:pos x="T0" y="T1"/>
                </a:cxn>
                <a:cxn ang="0">
                  <a:pos x="T2" y="T3"/>
                </a:cxn>
                <a:cxn ang="0">
                  <a:pos x="T4" y="T5"/>
                </a:cxn>
                <a:cxn ang="0">
                  <a:pos x="T6" y="T7"/>
                </a:cxn>
                <a:cxn ang="0">
                  <a:pos x="T8" y="T9"/>
                </a:cxn>
              </a:cxnLst>
              <a:rect l="0" t="0" r="r" b="b"/>
              <a:pathLst>
                <a:path w="12" h="12">
                  <a:moveTo>
                    <a:pt x="12" y="8"/>
                  </a:moveTo>
                  <a:cubicBezTo>
                    <a:pt x="11" y="11"/>
                    <a:pt x="8" y="12"/>
                    <a:pt x="5" y="12"/>
                  </a:cubicBezTo>
                  <a:cubicBezTo>
                    <a:pt x="2" y="11"/>
                    <a:pt x="0" y="8"/>
                    <a:pt x="1" y="5"/>
                  </a:cubicBezTo>
                  <a:cubicBezTo>
                    <a:pt x="2" y="2"/>
                    <a:pt x="5" y="0"/>
                    <a:pt x="8" y="1"/>
                  </a:cubicBezTo>
                  <a:cubicBezTo>
                    <a:pt x="11" y="2"/>
                    <a:pt x="12" y="5"/>
                    <a:pt x="12" y="8"/>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49" name="Freeform 46"/>
            <p:cNvSpPr>
              <a:spLocks/>
            </p:cNvSpPr>
            <p:nvPr/>
          </p:nvSpPr>
          <p:spPr bwMode="auto">
            <a:xfrm>
              <a:off x="4119295" y="2508835"/>
              <a:ext cx="18851" cy="18851"/>
            </a:xfrm>
            <a:custGeom>
              <a:avLst/>
              <a:gdLst>
                <a:gd name="T0" fmla="*/ 11 w 12"/>
                <a:gd name="T1" fmla="*/ 5 h 12"/>
                <a:gd name="T2" fmla="*/ 7 w 12"/>
                <a:gd name="T3" fmla="*/ 12 h 12"/>
                <a:gd name="T4" fmla="*/ 0 w 12"/>
                <a:gd name="T5" fmla="*/ 8 h 12"/>
                <a:gd name="T6" fmla="*/ 4 w 12"/>
                <a:gd name="T7" fmla="*/ 1 h 12"/>
                <a:gd name="T8" fmla="*/ 11 w 12"/>
                <a:gd name="T9" fmla="*/ 5 h 12"/>
              </a:gdLst>
              <a:ahLst/>
              <a:cxnLst>
                <a:cxn ang="0">
                  <a:pos x="T0" y="T1"/>
                </a:cxn>
                <a:cxn ang="0">
                  <a:pos x="T2" y="T3"/>
                </a:cxn>
                <a:cxn ang="0">
                  <a:pos x="T4" y="T5"/>
                </a:cxn>
                <a:cxn ang="0">
                  <a:pos x="T6" y="T7"/>
                </a:cxn>
                <a:cxn ang="0">
                  <a:pos x="T8" y="T9"/>
                </a:cxn>
              </a:cxnLst>
              <a:rect l="0" t="0" r="r" b="b"/>
              <a:pathLst>
                <a:path w="12" h="12">
                  <a:moveTo>
                    <a:pt x="11" y="5"/>
                  </a:moveTo>
                  <a:cubicBezTo>
                    <a:pt x="12" y="8"/>
                    <a:pt x="10" y="11"/>
                    <a:pt x="7" y="12"/>
                  </a:cubicBezTo>
                  <a:cubicBezTo>
                    <a:pt x="4" y="12"/>
                    <a:pt x="1" y="11"/>
                    <a:pt x="0" y="8"/>
                  </a:cubicBezTo>
                  <a:cubicBezTo>
                    <a:pt x="0" y="5"/>
                    <a:pt x="1" y="2"/>
                    <a:pt x="4" y="1"/>
                  </a:cubicBezTo>
                  <a:cubicBezTo>
                    <a:pt x="7" y="0"/>
                    <a:pt x="10" y="2"/>
                    <a:pt x="11" y="5"/>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0" name="Freeform 47"/>
            <p:cNvSpPr>
              <a:spLocks/>
            </p:cNvSpPr>
            <p:nvPr/>
          </p:nvSpPr>
          <p:spPr bwMode="auto">
            <a:xfrm>
              <a:off x="4063415" y="2540478"/>
              <a:ext cx="18851" cy="18851"/>
            </a:xfrm>
            <a:custGeom>
              <a:avLst/>
              <a:gdLst>
                <a:gd name="T0" fmla="*/ 10 w 12"/>
                <a:gd name="T1" fmla="*/ 3 h 12"/>
                <a:gd name="T2" fmla="*/ 10 w 12"/>
                <a:gd name="T3" fmla="*/ 10 h 12"/>
                <a:gd name="T4" fmla="*/ 2 w 12"/>
                <a:gd name="T5" fmla="*/ 10 h 12"/>
                <a:gd name="T6" fmla="*/ 2 w 12"/>
                <a:gd name="T7" fmla="*/ 3 h 12"/>
                <a:gd name="T8" fmla="*/ 10 w 12"/>
                <a:gd name="T9" fmla="*/ 3 h 12"/>
              </a:gdLst>
              <a:ahLst/>
              <a:cxnLst>
                <a:cxn ang="0">
                  <a:pos x="T0" y="T1"/>
                </a:cxn>
                <a:cxn ang="0">
                  <a:pos x="T2" y="T3"/>
                </a:cxn>
                <a:cxn ang="0">
                  <a:pos x="T4" y="T5"/>
                </a:cxn>
                <a:cxn ang="0">
                  <a:pos x="T6" y="T7"/>
                </a:cxn>
                <a:cxn ang="0">
                  <a:pos x="T8" y="T9"/>
                </a:cxn>
              </a:cxnLst>
              <a:rect l="0" t="0" r="r" b="b"/>
              <a:pathLst>
                <a:path w="12" h="12">
                  <a:moveTo>
                    <a:pt x="10" y="3"/>
                  </a:moveTo>
                  <a:cubicBezTo>
                    <a:pt x="12" y="5"/>
                    <a:pt x="12" y="8"/>
                    <a:pt x="10" y="10"/>
                  </a:cubicBezTo>
                  <a:cubicBezTo>
                    <a:pt x="8" y="12"/>
                    <a:pt x="4" y="12"/>
                    <a:pt x="2" y="10"/>
                  </a:cubicBezTo>
                  <a:cubicBezTo>
                    <a:pt x="0" y="8"/>
                    <a:pt x="0" y="5"/>
                    <a:pt x="2" y="3"/>
                  </a:cubicBezTo>
                  <a:cubicBezTo>
                    <a:pt x="4" y="0"/>
                    <a:pt x="8" y="0"/>
                    <a:pt x="10" y="3"/>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1" name="Freeform 48"/>
            <p:cNvSpPr>
              <a:spLocks/>
            </p:cNvSpPr>
            <p:nvPr/>
          </p:nvSpPr>
          <p:spPr bwMode="auto">
            <a:xfrm>
              <a:off x="4029752" y="2596358"/>
              <a:ext cx="20871" cy="20198"/>
            </a:xfrm>
            <a:custGeom>
              <a:avLst/>
              <a:gdLst>
                <a:gd name="T0" fmla="*/ 8 w 13"/>
                <a:gd name="T1" fmla="*/ 1 h 13"/>
                <a:gd name="T2" fmla="*/ 12 w 13"/>
                <a:gd name="T3" fmla="*/ 8 h 13"/>
                <a:gd name="T4" fmla="*/ 5 w 13"/>
                <a:gd name="T5" fmla="*/ 12 h 13"/>
                <a:gd name="T6" fmla="*/ 1 w 13"/>
                <a:gd name="T7" fmla="*/ 5 h 13"/>
                <a:gd name="T8" fmla="*/ 8 w 13"/>
                <a:gd name="T9" fmla="*/ 1 h 13"/>
              </a:gdLst>
              <a:ahLst/>
              <a:cxnLst>
                <a:cxn ang="0">
                  <a:pos x="T0" y="T1"/>
                </a:cxn>
                <a:cxn ang="0">
                  <a:pos x="T2" y="T3"/>
                </a:cxn>
                <a:cxn ang="0">
                  <a:pos x="T4" y="T5"/>
                </a:cxn>
                <a:cxn ang="0">
                  <a:pos x="T6" y="T7"/>
                </a:cxn>
                <a:cxn ang="0">
                  <a:pos x="T8" y="T9"/>
                </a:cxn>
              </a:cxnLst>
              <a:rect l="0" t="0" r="r" b="b"/>
              <a:pathLst>
                <a:path w="13" h="13">
                  <a:moveTo>
                    <a:pt x="8" y="1"/>
                  </a:moveTo>
                  <a:cubicBezTo>
                    <a:pt x="11" y="2"/>
                    <a:pt x="13" y="5"/>
                    <a:pt x="12" y="8"/>
                  </a:cubicBezTo>
                  <a:cubicBezTo>
                    <a:pt x="11" y="11"/>
                    <a:pt x="8" y="13"/>
                    <a:pt x="5" y="12"/>
                  </a:cubicBezTo>
                  <a:cubicBezTo>
                    <a:pt x="2" y="11"/>
                    <a:pt x="0" y="8"/>
                    <a:pt x="1" y="5"/>
                  </a:cubicBezTo>
                  <a:cubicBezTo>
                    <a:pt x="2" y="2"/>
                    <a:pt x="5" y="0"/>
                    <a:pt x="8" y="1"/>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2" name="Freeform 49"/>
            <p:cNvSpPr>
              <a:spLocks/>
            </p:cNvSpPr>
            <p:nvPr/>
          </p:nvSpPr>
          <p:spPr bwMode="auto">
            <a:xfrm>
              <a:off x="4029752" y="2661664"/>
              <a:ext cx="20871" cy="18851"/>
            </a:xfrm>
            <a:custGeom>
              <a:avLst/>
              <a:gdLst>
                <a:gd name="T0" fmla="*/ 5 w 13"/>
                <a:gd name="T1" fmla="*/ 1 h 12"/>
                <a:gd name="T2" fmla="*/ 12 w 13"/>
                <a:gd name="T3" fmla="*/ 4 h 12"/>
                <a:gd name="T4" fmla="*/ 8 w 13"/>
                <a:gd name="T5" fmla="*/ 11 h 12"/>
                <a:gd name="T6" fmla="*/ 1 w 13"/>
                <a:gd name="T7" fmla="*/ 7 h 12"/>
                <a:gd name="T8" fmla="*/ 5 w 13"/>
                <a:gd name="T9" fmla="*/ 1 h 12"/>
              </a:gdLst>
              <a:ahLst/>
              <a:cxnLst>
                <a:cxn ang="0">
                  <a:pos x="T0" y="T1"/>
                </a:cxn>
                <a:cxn ang="0">
                  <a:pos x="T2" y="T3"/>
                </a:cxn>
                <a:cxn ang="0">
                  <a:pos x="T4" y="T5"/>
                </a:cxn>
                <a:cxn ang="0">
                  <a:pos x="T6" y="T7"/>
                </a:cxn>
                <a:cxn ang="0">
                  <a:pos x="T8" y="T9"/>
                </a:cxn>
              </a:cxnLst>
              <a:rect l="0" t="0" r="r" b="b"/>
              <a:pathLst>
                <a:path w="13" h="12">
                  <a:moveTo>
                    <a:pt x="5" y="1"/>
                  </a:moveTo>
                  <a:cubicBezTo>
                    <a:pt x="8" y="0"/>
                    <a:pt x="11" y="2"/>
                    <a:pt x="12" y="4"/>
                  </a:cubicBezTo>
                  <a:cubicBezTo>
                    <a:pt x="13" y="7"/>
                    <a:pt x="11" y="10"/>
                    <a:pt x="8" y="11"/>
                  </a:cubicBezTo>
                  <a:cubicBezTo>
                    <a:pt x="5" y="12"/>
                    <a:pt x="2" y="10"/>
                    <a:pt x="1" y="7"/>
                  </a:cubicBezTo>
                  <a:cubicBezTo>
                    <a:pt x="0" y="4"/>
                    <a:pt x="2" y="1"/>
                    <a:pt x="5" y="1"/>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3" name="Freeform 50"/>
            <p:cNvSpPr>
              <a:spLocks/>
            </p:cNvSpPr>
            <p:nvPr/>
          </p:nvSpPr>
          <p:spPr bwMode="auto">
            <a:xfrm>
              <a:off x="4063415" y="2716871"/>
              <a:ext cx="18851" cy="19524"/>
            </a:xfrm>
            <a:custGeom>
              <a:avLst/>
              <a:gdLst>
                <a:gd name="T0" fmla="*/ 2 w 12"/>
                <a:gd name="T1" fmla="*/ 2 h 12"/>
                <a:gd name="T2" fmla="*/ 10 w 12"/>
                <a:gd name="T3" fmla="*/ 2 h 12"/>
                <a:gd name="T4" fmla="*/ 10 w 12"/>
                <a:gd name="T5" fmla="*/ 10 h 12"/>
                <a:gd name="T6" fmla="*/ 2 w 12"/>
                <a:gd name="T7" fmla="*/ 10 h 12"/>
                <a:gd name="T8" fmla="*/ 2 w 12"/>
                <a:gd name="T9" fmla="*/ 2 h 12"/>
              </a:gdLst>
              <a:ahLst/>
              <a:cxnLst>
                <a:cxn ang="0">
                  <a:pos x="T0" y="T1"/>
                </a:cxn>
                <a:cxn ang="0">
                  <a:pos x="T2" y="T3"/>
                </a:cxn>
                <a:cxn ang="0">
                  <a:pos x="T4" y="T5"/>
                </a:cxn>
                <a:cxn ang="0">
                  <a:pos x="T6" y="T7"/>
                </a:cxn>
                <a:cxn ang="0">
                  <a:pos x="T8" y="T9"/>
                </a:cxn>
              </a:cxnLst>
              <a:rect l="0" t="0" r="r" b="b"/>
              <a:pathLst>
                <a:path w="12" h="12">
                  <a:moveTo>
                    <a:pt x="2" y="2"/>
                  </a:moveTo>
                  <a:cubicBezTo>
                    <a:pt x="4" y="0"/>
                    <a:pt x="8" y="0"/>
                    <a:pt x="10" y="2"/>
                  </a:cubicBezTo>
                  <a:cubicBezTo>
                    <a:pt x="12" y="4"/>
                    <a:pt x="12" y="8"/>
                    <a:pt x="10" y="10"/>
                  </a:cubicBezTo>
                  <a:cubicBezTo>
                    <a:pt x="8" y="12"/>
                    <a:pt x="4" y="12"/>
                    <a:pt x="2" y="10"/>
                  </a:cubicBezTo>
                  <a:cubicBezTo>
                    <a:pt x="0" y="8"/>
                    <a:pt x="0" y="4"/>
                    <a:pt x="2" y="2"/>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4" name="Freeform 51"/>
            <p:cNvSpPr>
              <a:spLocks/>
            </p:cNvSpPr>
            <p:nvPr/>
          </p:nvSpPr>
          <p:spPr bwMode="auto">
            <a:xfrm>
              <a:off x="4119295" y="2749187"/>
              <a:ext cx="18851" cy="18851"/>
            </a:xfrm>
            <a:custGeom>
              <a:avLst/>
              <a:gdLst>
                <a:gd name="T0" fmla="*/ 0 w 12"/>
                <a:gd name="T1" fmla="*/ 5 h 12"/>
                <a:gd name="T2" fmla="*/ 7 w 12"/>
                <a:gd name="T3" fmla="*/ 1 h 12"/>
                <a:gd name="T4" fmla="*/ 11 w 12"/>
                <a:gd name="T5" fmla="*/ 8 h 12"/>
                <a:gd name="T6" fmla="*/ 4 w 12"/>
                <a:gd name="T7" fmla="*/ 11 h 12"/>
                <a:gd name="T8" fmla="*/ 0 w 12"/>
                <a:gd name="T9" fmla="*/ 5 h 12"/>
              </a:gdLst>
              <a:ahLst/>
              <a:cxnLst>
                <a:cxn ang="0">
                  <a:pos x="T0" y="T1"/>
                </a:cxn>
                <a:cxn ang="0">
                  <a:pos x="T2" y="T3"/>
                </a:cxn>
                <a:cxn ang="0">
                  <a:pos x="T4" y="T5"/>
                </a:cxn>
                <a:cxn ang="0">
                  <a:pos x="T6" y="T7"/>
                </a:cxn>
                <a:cxn ang="0">
                  <a:pos x="T8" y="T9"/>
                </a:cxn>
              </a:cxnLst>
              <a:rect l="0" t="0" r="r" b="b"/>
              <a:pathLst>
                <a:path w="12" h="12">
                  <a:moveTo>
                    <a:pt x="0" y="5"/>
                  </a:moveTo>
                  <a:cubicBezTo>
                    <a:pt x="1" y="2"/>
                    <a:pt x="4" y="0"/>
                    <a:pt x="7" y="1"/>
                  </a:cubicBezTo>
                  <a:cubicBezTo>
                    <a:pt x="10" y="2"/>
                    <a:pt x="12" y="5"/>
                    <a:pt x="11" y="8"/>
                  </a:cubicBezTo>
                  <a:cubicBezTo>
                    <a:pt x="10" y="10"/>
                    <a:pt x="7" y="12"/>
                    <a:pt x="4" y="11"/>
                  </a:cubicBezTo>
                  <a:cubicBezTo>
                    <a:pt x="1" y="11"/>
                    <a:pt x="0" y="8"/>
                    <a:pt x="0" y="5"/>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5" name="Freeform 52"/>
            <p:cNvSpPr>
              <a:spLocks/>
            </p:cNvSpPr>
            <p:nvPr/>
          </p:nvSpPr>
          <p:spPr bwMode="auto">
            <a:xfrm>
              <a:off x="4182581" y="2749187"/>
              <a:ext cx="19524" cy="18851"/>
            </a:xfrm>
            <a:custGeom>
              <a:avLst/>
              <a:gdLst>
                <a:gd name="T0" fmla="*/ 1 w 12"/>
                <a:gd name="T1" fmla="*/ 8 h 12"/>
                <a:gd name="T2" fmla="*/ 5 w 12"/>
                <a:gd name="T3" fmla="*/ 1 h 12"/>
                <a:gd name="T4" fmla="*/ 12 w 12"/>
                <a:gd name="T5" fmla="*/ 5 h 12"/>
                <a:gd name="T6" fmla="*/ 8 w 12"/>
                <a:gd name="T7" fmla="*/ 11 h 12"/>
                <a:gd name="T8" fmla="*/ 1 w 12"/>
                <a:gd name="T9" fmla="*/ 8 h 12"/>
              </a:gdLst>
              <a:ahLst/>
              <a:cxnLst>
                <a:cxn ang="0">
                  <a:pos x="T0" y="T1"/>
                </a:cxn>
                <a:cxn ang="0">
                  <a:pos x="T2" y="T3"/>
                </a:cxn>
                <a:cxn ang="0">
                  <a:pos x="T4" y="T5"/>
                </a:cxn>
                <a:cxn ang="0">
                  <a:pos x="T6" y="T7"/>
                </a:cxn>
                <a:cxn ang="0">
                  <a:pos x="T8" y="T9"/>
                </a:cxn>
              </a:cxnLst>
              <a:rect l="0" t="0" r="r" b="b"/>
              <a:pathLst>
                <a:path w="12" h="12">
                  <a:moveTo>
                    <a:pt x="1" y="8"/>
                  </a:moveTo>
                  <a:cubicBezTo>
                    <a:pt x="0" y="5"/>
                    <a:pt x="2" y="2"/>
                    <a:pt x="5" y="1"/>
                  </a:cubicBezTo>
                  <a:cubicBezTo>
                    <a:pt x="8" y="0"/>
                    <a:pt x="11" y="2"/>
                    <a:pt x="12" y="5"/>
                  </a:cubicBezTo>
                  <a:cubicBezTo>
                    <a:pt x="12" y="8"/>
                    <a:pt x="11" y="11"/>
                    <a:pt x="8" y="11"/>
                  </a:cubicBezTo>
                  <a:cubicBezTo>
                    <a:pt x="5" y="12"/>
                    <a:pt x="2" y="10"/>
                    <a:pt x="1" y="8"/>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6" name="Freeform 53"/>
            <p:cNvSpPr>
              <a:spLocks/>
            </p:cNvSpPr>
            <p:nvPr/>
          </p:nvSpPr>
          <p:spPr bwMode="auto">
            <a:xfrm>
              <a:off x="4238461" y="2716871"/>
              <a:ext cx="18851" cy="19524"/>
            </a:xfrm>
            <a:custGeom>
              <a:avLst/>
              <a:gdLst>
                <a:gd name="T0" fmla="*/ 2 w 12"/>
                <a:gd name="T1" fmla="*/ 10 h 12"/>
                <a:gd name="T2" fmla="*/ 2 w 12"/>
                <a:gd name="T3" fmla="*/ 2 h 12"/>
                <a:gd name="T4" fmla="*/ 10 w 12"/>
                <a:gd name="T5" fmla="*/ 2 h 12"/>
                <a:gd name="T6" fmla="*/ 10 w 12"/>
                <a:gd name="T7" fmla="*/ 10 h 12"/>
                <a:gd name="T8" fmla="*/ 2 w 12"/>
                <a:gd name="T9" fmla="*/ 10 h 12"/>
              </a:gdLst>
              <a:ahLst/>
              <a:cxnLst>
                <a:cxn ang="0">
                  <a:pos x="T0" y="T1"/>
                </a:cxn>
                <a:cxn ang="0">
                  <a:pos x="T2" y="T3"/>
                </a:cxn>
                <a:cxn ang="0">
                  <a:pos x="T4" y="T5"/>
                </a:cxn>
                <a:cxn ang="0">
                  <a:pos x="T6" y="T7"/>
                </a:cxn>
                <a:cxn ang="0">
                  <a:pos x="T8" y="T9"/>
                </a:cxn>
              </a:cxnLst>
              <a:rect l="0" t="0" r="r" b="b"/>
              <a:pathLst>
                <a:path w="12" h="12">
                  <a:moveTo>
                    <a:pt x="2" y="10"/>
                  </a:moveTo>
                  <a:cubicBezTo>
                    <a:pt x="0" y="8"/>
                    <a:pt x="0" y="4"/>
                    <a:pt x="2" y="2"/>
                  </a:cubicBezTo>
                  <a:cubicBezTo>
                    <a:pt x="4" y="0"/>
                    <a:pt x="8" y="0"/>
                    <a:pt x="10" y="2"/>
                  </a:cubicBezTo>
                  <a:cubicBezTo>
                    <a:pt x="12" y="4"/>
                    <a:pt x="12" y="8"/>
                    <a:pt x="10" y="10"/>
                  </a:cubicBezTo>
                  <a:cubicBezTo>
                    <a:pt x="8" y="12"/>
                    <a:pt x="4" y="12"/>
                    <a:pt x="2" y="10"/>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7" name="Freeform 54"/>
            <p:cNvSpPr>
              <a:spLocks/>
            </p:cNvSpPr>
            <p:nvPr/>
          </p:nvSpPr>
          <p:spPr bwMode="auto">
            <a:xfrm>
              <a:off x="4270104" y="2661664"/>
              <a:ext cx="20871" cy="18851"/>
            </a:xfrm>
            <a:custGeom>
              <a:avLst/>
              <a:gdLst>
                <a:gd name="T0" fmla="*/ 5 w 13"/>
                <a:gd name="T1" fmla="*/ 11 h 12"/>
                <a:gd name="T2" fmla="*/ 1 w 13"/>
                <a:gd name="T3" fmla="*/ 4 h 12"/>
                <a:gd name="T4" fmla="*/ 8 w 13"/>
                <a:gd name="T5" fmla="*/ 1 h 12"/>
                <a:gd name="T6" fmla="*/ 12 w 13"/>
                <a:gd name="T7" fmla="*/ 7 h 12"/>
                <a:gd name="T8" fmla="*/ 5 w 13"/>
                <a:gd name="T9" fmla="*/ 11 h 12"/>
              </a:gdLst>
              <a:ahLst/>
              <a:cxnLst>
                <a:cxn ang="0">
                  <a:pos x="T0" y="T1"/>
                </a:cxn>
                <a:cxn ang="0">
                  <a:pos x="T2" y="T3"/>
                </a:cxn>
                <a:cxn ang="0">
                  <a:pos x="T4" y="T5"/>
                </a:cxn>
                <a:cxn ang="0">
                  <a:pos x="T6" y="T7"/>
                </a:cxn>
                <a:cxn ang="0">
                  <a:pos x="T8" y="T9"/>
                </a:cxn>
              </a:cxnLst>
              <a:rect l="0" t="0" r="r" b="b"/>
              <a:pathLst>
                <a:path w="13" h="12">
                  <a:moveTo>
                    <a:pt x="5" y="11"/>
                  </a:moveTo>
                  <a:cubicBezTo>
                    <a:pt x="2" y="10"/>
                    <a:pt x="0" y="7"/>
                    <a:pt x="1" y="4"/>
                  </a:cubicBezTo>
                  <a:cubicBezTo>
                    <a:pt x="2" y="2"/>
                    <a:pt x="5" y="0"/>
                    <a:pt x="8" y="1"/>
                  </a:cubicBezTo>
                  <a:cubicBezTo>
                    <a:pt x="11" y="1"/>
                    <a:pt x="13" y="4"/>
                    <a:pt x="12" y="7"/>
                  </a:cubicBezTo>
                  <a:cubicBezTo>
                    <a:pt x="11" y="10"/>
                    <a:pt x="8" y="12"/>
                    <a:pt x="5" y="11"/>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8" name="Freeform 55"/>
            <p:cNvSpPr>
              <a:spLocks/>
            </p:cNvSpPr>
            <p:nvPr/>
          </p:nvSpPr>
          <p:spPr bwMode="auto">
            <a:xfrm>
              <a:off x="4270104" y="2596358"/>
              <a:ext cx="20871" cy="20198"/>
            </a:xfrm>
            <a:custGeom>
              <a:avLst/>
              <a:gdLst>
                <a:gd name="T0" fmla="*/ 8 w 13"/>
                <a:gd name="T1" fmla="*/ 12 h 13"/>
                <a:gd name="T2" fmla="*/ 1 w 13"/>
                <a:gd name="T3" fmla="*/ 8 h 13"/>
                <a:gd name="T4" fmla="*/ 5 w 13"/>
                <a:gd name="T5" fmla="*/ 1 h 13"/>
                <a:gd name="T6" fmla="*/ 12 w 13"/>
                <a:gd name="T7" fmla="*/ 5 h 13"/>
                <a:gd name="T8" fmla="*/ 8 w 13"/>
                <a:gd name="T9" fmla="*/ 12 h 13"/>
              </a:gdLst>
              <a:ahLst/>
              <a:cxnLst>
                <a:cxn ang="0">
                  <a:pos x="T0" y="T1"/>
                </a:cxn>
                <a:cxn ang="0">
                  <a:pos x="T2" y="T3"/>
                </a:cxn>
                <a:cxn ang="0">
                  <a:pos x="T4" y="T5"/>
                </a:cxn>
                <a:cxn ang="0">
                  <a:pos x="T6" y="T7"/>
                </a:cxn>
                <a:cxn ang="0">
                  <a:pos x="T8" y="T9"/>
                </a:cxn>
              </a:cxnLst>
              <a:rect l="0" t="0" r="r" b="b"/>
              <a:pathLst>
                <a:path w="13" h="13">
                  <a:moveTo>
                    <a:pt x="8" y="12"/>
                  </a:moveTo>
                  <a:cubicBezTo>
                    <a:pt x="5" y="13"/>
                    <a:pt x="2" y="11"/>
                    <a:pt x="1" y="8"/>
                  </a:cubicBezTo>
                  <a:cubicBezTo>
                    <a:pt x="0" y="5"/>
                    <a:pt x="2" y="2"/>
                    <a:pt x="5" y="1"/>
                  </a:cubicBezTo>
                  <a:cubicBezTo>
                    <a:pt x="8" y="0"/>
                    <a:pt x="11" y="2"/>
                    <a:pt x="12" y="5"/>
                  </a:cubicBezTo>
                  <a:cubicBezTo>
                    <a:pt x="13" y="8"/>
                    <a:pt x="11" y="11"/>
                    <a:pt x="8" y="12"/>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9" name="Freeform 56"/>
            <p:cNvSpPr>
              <a:spLocks/>
            </p:cNvSpPr>
            <p:nvPr/>
          </p:nvSpPr>
          <p:spPr bwMode="auto">
            <a:xfrm>
              <a:off x="3390160" y="2990886"/>
              <a:ext cx="418765" cy="418765"/>
            </a:xfrm>
            <a:custGeom>
              <a:avLst/>
              <a:gdLst>
                <a:gd name="T0" fmla="*/ 144 w 263"/>
                <a:gd name="T1" fmla="*/ 144 h 263"/>
                <a:gd name="T2" fmla="*/ 7 w 263"/>
                <a:gd name="T3" fmla="*/ 256 h 263"/>
                <a:gd name="T4" fmla="*/ 118 w 263"/>
                <a:gd name="T5" fmla="*/ 118 h 263"/>
                <a:gd name="T6" fmla="*/ 256 w 263"/>
                <a:gd name="T7" fmla="*/ 7 h 263"/>
                <a:gd name="T8" fmla="*/ 144 w 263"/>
                <a:gd name="T9" fmla="*/ 144 h 263"/>
              </a:gdLst>
              <a:ahLst/>
              <a:cxnLst>
                <a:cxn ang="0">
                  <a:pos x="T0" y="T1"/>
                </a:cxn>
                <a:cxn ang="0">
                  <a:pos x="T2" y="T3"/>
                </a:cxn>
                <a:cxn ang="0">
                  <a:pos x="T4" y="T5"/>
                </a:cxn>
                <a:cxn ang="0">
                  <a:pos x="T6" y="T7"/>
                </a:cxn>
                <a:cxn ang="0">
                  <a:pos x="T8" y="T9"/>
                </a:cxn>
              </a:cxnLst>
              <a:rect l="0" t="0" r="r" b="b"/>
              <a:pathLst>
                <a:path w="263" h="263">
                  <a:moveTo>
                    <a:pt x="144" y="144"/>
                  </a:moveTo>
                  <a:cubicBezTo>
                    <a:pt x="76" y="213"/>
                    <a:pt x="14" y="263"/>
                    <a:pt x="7" y="256"/>
                  </a:cubicBezTo>
                  <a:cubicBezTo>
                    <a:pt x="0" y="249"/>
                    <a:pt x="50" y="187"/>
                    <a:pt x="118" y="118"/>
                  </a:cubicBezTo>
                  <a:cubicBezTo>
                    <a:pt x="187" y="49"/>
                    <a:pt x="249" y="0"/>
                    <a:pt x="256" y="7"/>
                  </a:cubicBezTo>
                  <a:cubicBezTo>
                    <a:pt x="263" y="14"/>
                    <a:pt x="213" y="76"/>
                    <a:pt x="144" y="144"/>
                  </a:cubicBez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60" name="Freeform 57"/>
            <p:cNvSpPr>
              <a:spLocks/>
            </p:cNvSpPr>
            <p:nvPr/>
          </p:nvSpPr>
          <p:spPr bwMode="auto">
            <a:xfrm>
              <a:off x="1429641" y="4756834"/>
              <a:ext cx="1514151" cy="475991"/>
            </a:xfrm>
            <a:custGeom>
              <a:avLst/>
              <a:gdLst>
                <a:gd name="T0" fmla="*/ 921 w 951"/>
                <a:gd name="T1" fmla="*/ 299 h 299"/>
                <a:gd name="T2" fmla="*/ 951 w 951"/>
                <a:gd name="T3" fmla="*/ 226 h 299"/>
                <a:gd name="T4" fmla="*/ 913 w 951"/>
                <a:gd name="T5" fmla="*/ 147 h 299"/>
                <a:gd name="T6" fmla="*/ 913 w 951"/>
                <a:gd name="T7" fmla="*/ 139 h 299"/>
                <a:gd name="T8" fmla="*/ 831 w 951"/>
                <a:gd name="T9" fmla="*/ 56 h 299"/>
                <a:gd name="T10" fmla="*/ 765 w 951"/>
                <a:gd name="T11" fmla="*/ 90 h 299"/>
                <a:gd name="T12" fmla="*/ 754 w 951"/>
                <a:gd name="T13" fmla="*/ 87 h 299"/>
                <a:gd name="T14" fmla="*/ 659 w 951"/>
                <a:gd name="T15" fmla="*/ 0 h 299"/>
                <a:gd name="T16" fmla="*/ 566 w 951"/>
                <a:gd name="T17" fmla="*/ 71 h 299"/>
                <a:gd name="T18" fmla="*/ 556 w 951"/>
                <a:gd name="T19" fmla="*/ 71 h 299"/>
                <a:gd name="T20" fmla="*/ 515 w 951"/>
                <a:gd name="T21" fmla="*/ 87 h 299"/>
                <a:gd name="T22" fmla="*/ 515 w 951"/>
                <a:gd name="T23" fmla="*/ 86 h 299"/>
                <a:gd name="T24" fmla="*/ 439 w 951"/>
                <a:gd name="T25" fmla="*/ 10 h 299"/>
                <a:gd name="T26" fmla="*/ 363 w 951"/>
                <a:gd name="T27" fmla="*/ 86 h 299"/>
                <a:gd name="T28" fmla="*/ 363 w 951"/>
                <a:gd name="T29" fmla="*/ 90 h 299"/>
                <a:gd name="T30" fmla="*/ 346 w 951"/>
                <a:gd name="T31" fmla="*/ 95 h 299"/>
                <a:gd name="T32" fmla="*/ 299 w 951"/>
                <a:gd name="T33" fmla="*/ 56 h 299"/>
                <a:gd name="T34" fmla="*/ 259 w 951"/>
                <a:gd name="T35" fmla="*/ 77 h 299"/>
                <a:gd name="T36" fmla="*/ 167 w 951"/>
                <a:gd name="T37" fmla="*/ 22 h 299"/>
                <a:gd name="T38" fmla="*/ 64 w 951"/>
                <a:gd name="T39" fmla="*/ 125 h 299"/>
                <a:gd name="T40" fmla="*/ 65 w 951"/>
                <a:gd name="T41" fmla="*/ 134 h 299"/>
                <a:gd name="T42" fmla="*/ 0 w 951"/>
                <a:gd name="T43" fmla="*/ 248 h 299"/>
                <a:gd name="T44" fmla="*/ 10 w 951"/>
                <a:gd name="T45" fmla="*/ 299 h 299"/>
                <a:gd name="T46" fmla="*/ 921 w 951"/>
                <a:gd name="T47" fmla="*/ 29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1" h="299">
                  <a:moveTo>
                    <a:pt x="921" y="299"/>
                  </a:moveTo>
                  <a:cubicBezTo>
                    <a:pt x="939" y="280"/>
                    <a:pt x="951" y="255"/>
                    <a:pt x="951" y="226"/>
                  </a:cubicBezTo>
                  <a:cubicBezTo>
                    <a:pt x="951" y="194"/>
                    <a:pt x="936" y="166"/>
                    <a:pt x="913" y="147"/>
                  </a:cubicBezTo>
                  <a:cubicBezTo>
                    <a:pt x="913" y="144"/>
                    <a:pt x="913" y="141"/>
                    <a:pt x="913" y="139"/>
                  </a:cubicBezTo>
                  <a:cubicBezTo>
                    <a:pt x="913" y="93"/>
                    <a:pt x="876" y="56"/>
                    <a:pt x="831" y="56"/>
                  </a:cubicBezTo>
                  <a:cubicBezTo>
                    <a:pt x="804" y="56"/>
                    <a:pt x="780" y="69"/>
                    <a:pt x="765" y="90"/>
                  </a:cubicBezTo>
                  <a:cubicBezTo>
                    <a:pt x="761" y="88"/>
                    <a:pt x="758" y="87"/>
                    <a:pt x="754" y="87"/>
                  </a:cubicBezTo>
                  <a:cubicBezTo>
                    <a:pt x="749" y="38"/>
                    <a:pt x="708" y="0"/>
                    <a:pt x="659" y="0"/>
                  </a:cubicBezTo>
                  <a:cubicBezTo>
                    <a:pt x="614" y="0"/>
                    <a:pt x="577" y="31"/>
                    <a:pt x="566" y="71"/>
                  </a:cubicBezTo>
                  <a:cubicBezTo>
                    <a:pt x="563" y="71"/>
                    <a:pt x="559" y="71"/>
                    <a:pt x="556" y="71"/>
                  </a:cubicBezTo>
                  <a:cubicBezTo>
                    <a:pt x="540" y="71"/>
                    <a:pt x="526" y="77"/>
                    <a:pt x="515" y="87"/>
                  </a:cubicBezTo>
                  <a:cubicBezTo>
                    <a:pt x="515" y="86"/>
                    <a:pt x="515" y="86"/>
                    <a:pt x="515" y="86"/>
                  </a:cubicBezTo>
                  <a:cubicBezTo>
                    <a:pt x="515" y="44"/>
                    <a:pt x="481" y="10"/>
                    <a:pt x="439" y="10"/>
                  </a:cubicBezTo>
                  <a:cubicBezTo>
                    <a:pt x="397" y="10"/>
                    <a:pt x="363" y="44"/>
                    <a:pt x="363" y="86"/>
                  </a:cubicBezTo>
                  <a:cubicBezTo>
                    <a:pt x="363" y="88"/>
                    <a:pt x="363" y="89"/>
                    <a:pt x="363" y="90"/>
                  </a:cubicBezTo>
                  <a:cubicBezTo>
                    <a:pt x="357" y="91"/>
                    <a:pt x="351" y="93"/>
                    <a:pt x="346" y="95"/>
                  </a:cubicBezTo>
                  <a:cubicBezTo>
                    <a:pt x="341" y="73"/>
                    <a:pt x="322" y="56"/>
                    <a:pt x="299" y="56"/>
                  </a:cubicBezTo>
                  <a:cubicBezTo>
                    <a:pt x="282" y="56"/>
                    <a:pt x="268" y="65"/>
                    <a:pt x="259" y="77"/>
                  </a:cubicBezTo>
                  <a:cubicBezTo>
                    <a:pt x="242" y="44"/>
                    <a:pt x="207" y="22"/>
                    <a:pt x="167" y="22"/>
                  </a:cubicBezTo>
                  <a:cubicBezTo>
                    <a:pt x="110" y="22"/>
                    <a:pt x="64" y="68"/>
                    <a:pt x="64" y="125"/>
                  </a:cubicBezTo>
                  <a:cubicBezTo>
                    <a:pt x="64" y="128"/>
                    <a:pt x="64" y="131"/>
                    <a:pt x="65" y="134"/>
                  </a:cubicBezTo>
                  <a:cubicBezTo>
                    <a:pt x="26" y="157"/>
                    <a:pt x="0" y="199"/>
                    <a:pt x="0" y="248"/>
                  </a:cubicBezTo>
                  <a:cubicBezTo>
                    <a:pt x="0" y="266"/>
                    <a:pt x="3" y="283"/>
                    <a:pt x="10" y="299"/>
                  </a:cubicBezTo>
                  <a:lnTo>
                    <a:pt x="921" y="299"/>
                  </a:ln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Helvetica" panose="020B0604020202030204" pitchFamily="34" charset="0"/>
                <a:ea typeface="微软雅黑" panose="020B0503020204020204" pitchFamily="34" charset="-122"/>
                <a:cs typeface="+mn-ea"/>
                <a:sym typeface="Arial" panose="020B0604020202020204" pitchFamily="34" charset="0"/>
              </a:endParaRPr>
            </a:p>
          </p:txBody>
        </p:sp>
      </p:grpSp>
      <p:sp>
        <p:nvSpPr>
          <p:cNvPr id="2" name="TextBox 1"/>
          <p:cNvSpPr txBox="1"/>
          <p:nvPr/>
        </p:nvSpPr>
        <p:spPr>
          <a:xfrm>
            <a:off x="4531528" y="1240061"/>
            <a:ext cx="8234551" cy="5770811"/>
          </a:xfrm>
          <a:prstGeom prst="rect">
            <a:avLst/>
          </a:prstGeom>
          <a:noFill/>
        </p:spPr>
        <p:txBody>
          <a:bodyPr wrap="square" rtlCol="0">
            <a:spAutoFit/>
          </a:bodyPr>
          <a:lstStyle/>
          <a:p>
            <a:pPr>
              <a:lnSpc>
                <a:spcPct val="150000"/>
              </a:lnSpc>
            </a:pPr>
            <a:r>
              <a:rPr lang="en-US" sz="1600" b="1"/>
              <a:t>-Người trực tiếp hướng dẫn sinh viên nơi thực tập (Cán bộ đơn vị).</a:t>
            </a:r>
            <a:endParaRPr lang="vi-VN" sz="1600"/>
          </a:p>
          <a:p>
            <a:pPr>
              <a:lnSpc>
                <a:spcPct val="150000"/>
              </a:lnSpc>
            </a:pPr>
            <a:r>
              <a:rPr lang="en-US" sz="1600"/>
              <a:t>  +Thêm, sửa, xóa  báo cáo thực tập, nhận xét đánh giá và kết quả </a:t>
            </a:r>
            <a:r>
              <a:rPr lang="en-US" sz="1600" smtClean="0"/>
              <a:t>thực </a:t>
            </a:r>
            <a:r>
              <a:rPr lang="en-US" sz="1600"/>
              <a:t>tập.</a:t>
            </a:r>
            <a:endParaRPr lang="vi-VN" sz="1600"/>
          </a:p>
          <a:p>
            <a:pPr>
              <a:lnSpc>
                <a:spcPct val="150000"/>
              </a:lnSpc>
            </a:pPr>
            <a:r>
              <a:rPr lang="en-US" sz="1600"/>
              <a:t>  +Xem danh sách thực tập của trường và báo cáo của sinh viên tại nơi thực tập này.</a:t>
            </a:r>
            <a:endParaRPr lang="vi-VN" sz="1600"/>
          </a:p>
          <a:p>
            <a:pPr>
              <a:lnSpc>
                <a:spcPct val="150000"/>
              </a:lnSpc>
            </a:pPr>
            <a:r>
              <a:rPr lang="en-US" sz="1600"/>
              <a:t> </a:t>
            </a:r>
            <a:endParaRPr lang="vi-VN" sz="1600"/>
          </a:p>
          <a:p>
            <a:pPr>
              <a:lnSpc>
                <a:spcPct val="150000"/>
              </a:lnSpc>
            </a:pPr>
            <a:r>
              <a:rPr lang="en-US" sz="1600" b="1"/>
              <a:t>-Sinh viên</a:t>
            </a:r>
            <a:endParaRPr lang="vi-VN" sz="1600"/>
          </a:p>
          <a:p>
            <a:pPr>
              <a:lnSpc>
                <a:spcPct val="150000"/>
              </a:lnSpc>
            </a:pPr>
            <a:r>
              <a:rPr lang="en-US" sz="1600"/>
              <a:t> + Xem danh sách thực tập của trường và kết quả của chính sinh viên đó và kinh phí hỗ trợ. </a:t>
            </a:r>
            <a:endParaRPr lang="en-US" sz="1600" smtClean="0"/>
          </a:p>
          <a:p>
            <a:pPr>
              <a:lnSpc>
                <a:spcPct val="150000"/>
              </a:lnSpc>
            </a:pPr>
            <a:endParaRPr lang="vi-VN" sz="1600"/>
          </a:p>
          <a:p>
            <a:pPr>
              <a:lnSpc>
                <a:spcPct val="150000"/>
              </a:lnSpc>
            </a:pPr>
            <a:r>
              <a:rPr lang="en-US" sz="1600" b="1"/>
              <a:t>-Giảng viên </a:t>
            </a:r>
            <a:endParaRPr lang="vi-VN" sz="1600"/>
          </a:p>
          <a:p>
            <a:pPr>
              <a:lnSpc>
                <a:spcPct val="150000"/>
              </a:lnSpc>
            </a:pPr>
            <a:r>
              <a:rPr lang="en-US" sz="1600"/>
              <a:t>  + Xem danh sách thực tập của </a:t>
            </a:r>
            <a:r>
              <a:rPr lang="en-US" sz="1600" smtClean="0"/>
              <a:t>trường.</a:t>
            </a:r>
          </a:p>
          <a:p>
            <a:pPr>
              <a:lnSpc>
                <a:spcPct val="150000"/>
              </a:lnSpc>
            </a:pPr>
            <a:r>
              <a:rPr lang="en-US" sz="1600"/>
              <a:t> </a:t>
            </a:r>
            <a:r>
              <a:rPr lang="en-US" sz="1600" smtClean="0"/>
              <a:t> +Thêm</a:t>
            </a:r>
            <a:r>
              <a:rPr lang="en-US" sz="1600"/>
              <a:t>, sửa, xóa, chấm đánh giá, kết quả của sinh viên được phân công.</a:t>
            </a:r>
            <a:endParaRPr lang="vi-VN" sz="1600"/>
          </a:p>
          <a:p>
            <a:pPr>
              <a:lnSpc>
                <a:spcPct val="150000"/>
              </a:lnSpc>
            </a:pPr>
            <a:r>
              <a:rPr lang="en-US" sz="1600"/>
              <a:t> </a:t>
            </a:r>
            <a:endParaRPr lang="vi-VN" sz="1600"/>
          </a:p>
          <a:p>
            <a:pPr>
              <a:lnSpc>
                <a:spcPct val="150000"/>
              </a:lnSpc>
            </a:pPr>
            <a:r>
              <a:rPr lang="en-US" sz="1600" b="1"/>
              <a:t>-Lãnh đạo khoa</a:t>
            </a:r>
            <a:endParaRPr lang="vi-VN" sz="1600"/>
          </a:p>
          <a:p>
            <a:pPr>
              <a:lnSpc>
                <a:spcPct val="150000"/>
              </a:lnSpc>
            </a:pPr>
            <a:r>
              <a:rPr lang="en-US" sz="1600"/>
              <a:t> + Xem danh sách thực tập của trường và kết quả của từng sinh viên khoa </a:t>
            </a:r>
            <a:r>
              <a:rPr lang="en-US" sz="1600" smtClean="0"/>
              <a:t>đó</a:t>
            </a:r>
            <a:endParaRPr lang="vi-VN" sz="1600"/>
          </a:p>
          <a:p>
            <a:pPr>
              <a:lnSpc>
                <a:spcPct val="150000"/>
              </a:lnSpc>
            </a:pPr>
            <a:r>
              <a:rPr lang="en-US" sz="1600"/>
              <a:t> + Thêm, sửa, xóa danh sách sinh viên thực tập, nơi thực tập của sinh viên thuộc khoa đó và kinh phí </a:t>
            </a:r>
            <a:r>
              <a:rPr lang="en-US" sz="1600" smtClean="0"/>
              <a:t>hỗ </a:t>
            </a:r>
            <a:r>
              <a:rPr lang="en-US" sz="1600"/>
              <a:t>trợ sinh viên thực tập</a:t>
            </a:r>
            <a:r>
              <a:rPr lang="en-US" sz="1600" smtClean="0"/>
              <a:t>.</a:t>
            </a:r>
            <a:endParaRPr lang="vi-VN" sz="1600"/>
          </a:p>
        </p:txBody>
      </p:sp>
    </p:spTree>
    <p:custDataLst>
      <p:tags r:id="rId1"/>
    </p:custDataLst>
    <p:extLst>
      <p:ext uri="{BB962C8B-B14F-4D97-AF65-F5344CB8AC3E}">
        <p14:creationId xmlns:p14="http://schemas.microsoft.com/office/powerpoint/2010/main" val="36572764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4*#ppt_w"/>
                                          </p:val>
                                        </p:tav>
                                        <p:tav tm="100000">
                                          <p:val>
                                            <p:strVal val="#ppt_w"/>
                                          </p:val>
                                        </p:tav>
                                      </p:tavLst>
                                    </p:anim>
                                    <p:anim calcmode="lin" valueType="num">
                                      <p:cBhvr>
                                        <p:cTn id="17" dur="500" fill="hold"/>
                                        <p:tgtEl>
                                          <p:spTgt spid="8"/>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barn(inVertical)">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2">
                                            <p:txEl>
                                              <p:pRg st="0" end="0"/>
                                            </p:txEl>
                                          </p:spTgt>
                                        </p:tgtEl>
                                        <p:attrNameLst>
                                          <p:attrName>style.visibility</p:attrName>
                                        </p:attrNameLst>
                                      </p:cBhvr>
                                      <p:to>
                                        <p:strVal val="visible"/>
                                      </p:to>
                                    </p:set>
                                    <p:animEffect transition="in" filter="barn(inVertical)">
                                      <p:cBhvr>
                                        <p:cTn id="33" dur="500"/>
                                        <p:tgtEl>
                                          <p:spTgt spid="2">
                                            <p:txEl>
                                              <p:pRg st="0" end="0"/>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2">
                                            <p:txEl>
                                              <p:pRg st="1" end="1"/>
                                            </p:txEl>
                                          </p:spTgt>
                                        </p:tgtEl>
                                        <p:attrNameLst>
                                          <p:attrName>style.visibility</p:attrName>
                                        </p:attrNameLst>
                                      </p:cBhvr>
                                      <p:to>
                                        <p:strVal val="visible"/>
                                      </p:to>
                                    </p:set>
                                    <p:animEffect transition="in" filter="barn(inVertical)">
                                      <p:cBhvr>
                                        <p:cTn id="36" dur="500"/>
                                        <p:tgtEl>
                                          <p:spTgt spid="2">
                                            <p:txEl>
                                              <p:pRg st="1" end="1"/>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2">
                                            <p:txEl>
                                              <p:pRg st="2" end="2"/>
                                            </p:txEl>
                                          </p:spTgt>
                                        </p:tgtEl>
                                        <p:attrNameLst>
                                          <p:attrName>style.visibility</p:attrName>
                                        </p:attrNameLst>
                                      </p:cBhvr>
                                      <p:to>
                                        <p:strVal val="visible"/>
                                      </p:to>
                                    </p:set>
                                    <p:animEffect transition="in" filter="barn(inVertical)">
                                      <p:cBhvr>
                                        <p:cTn id="39" dur="500"/>
                                        <p:tgtEl>
                                          <p:spTgt spid="2">
                                            <p:txEl>
                                              <p:pRg st="2" end="2"/>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nodeType="clickEffect">
                                  <p:stCondLst>
                                    <p:cond delay="0"/>
                                  </p:stCondLst>
                                  <p:childTnLst>
                                    <p:set>
                                      <p:cBhvr>
                                        <p:cTn id="43" dur="1" fill="hold">
                                          <p:stCondLst>
                                            <p:cond delay="0"/>
                                          </p:stCondLst>
                                        </p:cTn>
                                        <p:tgtEl>
                                          <p:spTgt spid="2">
                                            <p:txEl>
                                              <p:pRg st="4" end="4"/>
                                            </p:txEl>
                                          </p:spTgt>
                                        </p:tgtEl>
                                        <p:attrNameLst>
                                          <p:attrName>style.visibility</p:attrName>
                                        </p:attrNameLst>
                                      </p:cBhvr>
                                      <p:to>
                                        <p:strVal val="visible"/>
                                      </p:to>
                                    </p:set>
                                    <p:animEffect transition="in" filter="barn(inVertical)">
                                      <p:cBhvr>
                                        <p:cTn id="44" dur="500"/>
                                        <p:tgtEl>
                                          <p:spTgt spid="2">
                                            <p:txEl>
                                              <p:pRg st="4" end="4"/>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2">
                                            <p:txEl>
                                              <p:pRg st="5" end="5"/>
                                            </p:txEl>
                                          </p:spTgt>
                                        </p:tgtEl>
                                        <p:attrNameLst>
                                          <p:attrName>style.visibility</p:attrName>
                                        </p:attrNameLst>
                                      </p:cBhvr>
                                      <p:to>
                                        <p:strVal val="visible"/>
                                      </p:to>
                                    </p:set>
                                    <p:animEffect transition="in" filter="barn(inVertical)">
                                      <p:cBhvr>
                                        <p:cTn id="47" dur="500"/>
                                        <p:tgtEl>
                                          <p:spTgt spid="2">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xEl>
                                              <p:pRg st="7" end="7"/>
                                            </p:txEl>
                                          </p:spTgt>
                                        </p:tgtEl>
                                        <p:attrNameLst>
                                          <p:attrName>style.visibility</p:attrName>
                                        </p:attrNameLst>
                                      </p:cBhvr>
                                      <p:to>
                                        <p:strVal val="visible"/>
                                      </p:to>
                                    </p:set>
                                    <p:animEffect transition="in" filter="barn(inVertical)">
                                      <p:cBhvr>
                                        <p:cTn id="52" dur="500"/>
                                        <p:tgtEl>
                                          <p:spTgt spid="2">
                                            <p:txEl>
                                              <p:pRg st="7" end="7"/>
                                            </p:txEl>
                                          </p:spTgt>
                                        </p:tgtEl>
                                      </p:cBhvr>
                                    </p:animEffect>
                                  </p:childTnLst>
                                </p:cTn>
                              </p:par>
                              <p:par>
                                <p:cTn id="53" presetID="16" presetClass="entr" presetSubtype="21" fill="hold" nodeType="withEffect">
                                  <p:stCondLst>
                                    <p:cond delay="0"/>
                                  </p:stCondLst>
                                  <p:childTnLst>
                                    <p:set>
                                      <p:cBhvr>
                                        <p:cTn id="54" dur="1" fill="hold">
                                          <p:stCondLst>
                                            <p:cond delay="0"/>
                                          </p:stCondLst>
                                        </p:cTn>
                                        <p:tgtEl>
                                          <p:spTgt spid="2">
                                            <p:txEl>
                                              <p:pRg st="8" end="8"/>
                                            </p:txEl>
                                          </p:spTgt>
                                        </p:tgtEl>
                                        <p:attrNameLst>
                                          <p:attrName>style.visibility</p:attrName>
                                        </p:attrNameLst>
                                      </p:cBhvr>
                                      <p:to>
                                        <p:strVal val="visible"/>
                                      </p:to>
                                    </p:set>
                                    <p:animEffect transition="in" filter="barn(inVertical)">
                                      <p:cBhvr>
                                        <p:cTn id="55" dur="500"/>
                                        <p:tgtEl>
                                          <p:spTgt spid="2">
                                            <p:txEl>
                                              <p:pRg st="8" end="8"/>
                                            </p:txEl>
                                          </p:spTgt>
                                        </p:tgtEl>
                                      </p:cBhvr>
                                    </p:animEffect>
                                  </p:childTnLst>
                                </p:cTn>
                              </p:par>
                              <p:par>
                                <p:cTn id="56" presetID="16" presetClass="entr" presetSubtype="21" fill="hold" nodeType="withEffect">
                                  <p:stCondLst>
                                    <p:cond delay="0"/>
                                  </p:stCondLst>
                                  <p:childTnLst>
                                    <p:set>
                                      <p:cBhvr>
                                        <p:cTn id="57" dur="1" fill="hold">
                                          <p:stCondLst>
                                            <p:cond delay="0"/>
                                          </p:stCondLst>
                                        </p:cTn>
                                        <p:tgtEl>
                                          <p:spTgt spid="2">
                                            <p:txEl>
                                              <p:pRg st="9" end="9"/>
                                            </p:txEl>
                                          </p:spTgt>
                                        </p:tgtEl>
                                        <p:attrNameLst>
                                          <p:attrName>style.visibility</p:attrName>
                                        </p:attrNameLst>
                                      </p:cBhvr>
                                      <p:to>
                                        <p:strVal val="visible"/>
                                      </p:to>
                                    </p:set>
                                    <p:animEffect transition="in" filter="barn(inVertical)">
                                      <p:cBhvr>
                                        <p:cTn id="58" dur="500"/>
                                        <p:tgtEl>
                                          <p:spTgt spid="2">
                                            <p:txEl>
                                              <p:pRg st="9" end="9"/>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6" presetClass="entr" presetSubtype="21" fill="hold" nodeType="clickEffect">
                                  <p:stCondLst>
                                    <p:cond delay="0"/>
                                  </p:stCondLst>
                                  <p:childTnLst>
                                    <p:set>
                                      <p:cBhvr>
                                        <p:cTn id="62" dur="1" fill="hold">
                                          <p:stCondLst>
                                            <p:cond delay="0"/>
                                          </p:stCondLst>
                                        </p:cTn>
                                        <p:tgtEl>
                                          <p:spTgt spid="2">
                                            <p:txEl>
                                              <p:pRg st="11" end="11"/>
                                            </p:txEl>
                                          </p:spTgt>
                                        </p:tgtEl>
                                        <p:attrNameLst>
                                          <p:attrName>style.visibility</p:attrName>
                                        </p:attrNameLst>
                                      </p:cBhvr>
                                      <p:to>
                                        <p:strVal val="visible"/>
                                      </p:to>
                                    </p:set>
                                    <p:animEffect transition="in" filter="barn(inVertical)">
                                      <p:cBhvr>
                                        <p:cTn id="63" dur="500"/>
                                        <p:tgtEl>
                                          <p:spTgt spid="2">
                                            <p:txEl>
                                              <p:pRg st="11" end="11"/>
                                            </p:txEl>
                                          </p:spTgt>
                                        </p:tgtEl>
                                      </p:cBhvr>
                                    </p:animEffect>
                                  </p:childTnLst>
                                </p:cTn>
                              </p:par>
                              <p:par>
                                <p:cTn id="64" presetID="16" presetClass="entr" presetSubtype="21" fill="hold" nodeType="withEffect">
                                  <p:stCondLst>
                                    <p:cond delay="0"/>
                                  </p:stCondLst>
                                  <p:childTnLst>
                                    <p:set>
                                      <p:cBhvr>
                                        <p:cTn id="65" dur="1" fill="hold">
                                          <p:stCondLst>
                                            <p:cond delay="0"/>
                                          </p:stCondLst>
                                        </p:cTn>
                                        <p:tgtEl>
                                          <p:spTgt spid="2">
                                            <p:txEl>
                                              <p:pRg st="12" end="12"/>
                                            </p:txEl>
                                          </p:spTgt>
                                        </p:tgtEl>
                                        <p:attrNameLst>
                                          <p:attrName>style.visibility</p:attrName>
                                        </p:attrNameLst>
                                      </p:cBhvr>
                                      <p:to>
                                        <p:strVal val="visible"/>
                                      </p:to>
                                    </p:set>
                                    <p:animEffect transition="in" filter="barn(inVertical)">
                                      <p:cBhvr>
                                        <p:cTn id="66" dur="500"/>
                                        <p:tgtEl>
                                          <p:spTgt spid="2">
                                            <p:txEl>
                                              <p:pRg st="12" end="12"/>
                                            </p:txEl>
                                          </p:spTgt>
                                        </p:tgtEl>
                                      </p:cBhvr>
                                    </p:animEffect>
                                  </p:childTnLst>
                                </p:cTn>
                              </p:par>
                              <p:par>
                                <p:cTn id="67" presetID="16" presetClass="entr" presetSubtype="21" fill="hold" nodeType="withEffect">
                                  <p:stCondLst>
                                    <p:cond delay="0"/>
                                  </p:stCondLst>
                                  <p:childTnLst>
                                    <p:set>
                                      <p:cBhvr>
                                        <p:cTn id="68" dur="1" fill="hold">
                                          <p:stCondLst>
                                            <p:cond delay="0"/>
                                          </p:stCondLst>
                                        </p:cTn>
                                        <p:tgtEl>
                                          <p:spTgt spid="2">
                                            <p:txEl>
                                              <p:pRg st="13" end="13"/>
                                            </p:txEl>
                                          </p:spTgt>
                                        </p:tgtEl>
                                        <p:attrNameLst>
                                          <p:attrName>style.visibility</p:attrName>
                                        </p:attrNameLst>
                                      </p:cBhvr>
                                      <p:to>
                                        <p:strVal val="visible"/>
                                      </p:to>
                                    </p:set>
                                    <p:animEffect transition="in" filter="barn(inVertical)">
                                      <p:cBhvr>
                                        <p:cTn id="69" dur="500"/>
                                        <p:tgtEl>
                                          <p:spTgt spid="2">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707401" y="380781"/>
            <a:ext cx="7568891" cy="677108"/>
          </a:xfrm>
          <a:prstGeom prst="rect">
            <a:avLst/>
          </a:prstGeom>
        </p:spPr>
        <p:txBody>
          <a:bodyPr wrap="square" lIns="0" tIns="0" rIns="0" bIns="0">
            <a:spAutoFit/>
          </a:bodyPr>
          <a:lstStyle/>
          <a:p>
            <a:r>
              <a:rPr lang="en-US" altLang="zh-CN" sz="44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Kết luận và hướng phát triển</a:t>
            </a:r>
            <a:endParaRPr lang="zh-CN" altLang="en-US" sz="44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2"/>
            </p:custDataLst>
          </p:nvPr>
        </p:nvSpPr>
        <p:spPr bwMode="auto">
          <a:xfrm>
            <a:off x="-339377" y="-488131"/>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06</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3892060" y="1172869"/>
            <a:ext cx="6952184"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144680" y="880706"/>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pic>
        <p:nvPicPr>
          <p:cNvPr id="2050"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0495" y="2833869"/>
            <a:ext cx="3466906" cy="2718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892060" y="2680221"/>
            <a:ext cx="1383712" cy="461665"/>
          </a:xfrm>
          <a:prstGeom prst="rect">
            <a:avLst/>
          </a:prstGeom>
          <a:noFill/>
        </p:spPr>
        <p:txBody>
          <a:bodyPr wrap="none" rtlCol="0">
            <a:spAutoFit/>
          </a:bodyPr>
          <a:lstStyle/>
          <a:p>
            <a:r>
              <a:rPr lang="en-US" sz="2400" b="1" smtClean="0">
                <a:solidFill>
                  <a:srgbClr val="FF0000"/>
                </a:solidFill>
              </a:rPr>
              <a:t>Sinh Viên</a:t>
            </a:r>
            <a:endParaRPr lang="vi-VN" sz="2400" b="1">
              <a:solidFill>
                <a:srgbClr val="FF0000"/>
              </a:solidFill>
            </a:endParaRPr>
          </a:p>
        </p:txBody>
      </p:sp>
      <p:sp>
        <p:nvSpPr>
          <p:cNvPr id="17" name="TextBox 16"/>
          <p:cNvSpPr txBox="1"/>
          <p:nvPr/>
        </p:nvSpPr>
        <p:spPr>
          <a:xfrm>
            <a:off x="3892060" y="3141886"/>
            <a:ext cx="1566454" cy="461665"/>
          </a:xfrm>
          <a:prstGeom prst="rect">
            <a:avLst/>
          </a:prstGeom>
          <a:noFill/>
        </p:spPr>
        <p:txBody>
          <a:bodyPr wrap="none" rtlCol="0">
            <a:spAutoFit/>
          </a:bodyPr>
          <a:lstStyle/>
          <a:p>
            <a:r>
              <a:rPr lang="en-US" sz="2400" b="1" smtClean="0">
                <a:solidFill>
                  <a:srgbClr val="FF0000"/>
                </a:solidFill>
              </a:rPr>
              <a:t>Giảng Viên</a:t>
            </a:r>
            <a:endParaRPr lang="vi-VN" sz="2400" b="1">
              <a:solidFill>
                <a:srgbClr val="FF0000"/>
              </a:solidFill>
            </a:endParaRPr>
          </a:p>
        </p:txBody>
      </p:sp>
      <p:sp>
        <p:nvSpPr>
          <p:cNvPr id="18" name="TextBox 17"/>
          <p:cNvSpPr txBox="1"/>
          <p:nvPr/>
        </p:nvSpPr>
        <p:spPr>
          <a:xfrm>
            <a:off x="3892060" y="3674031"/>
            <a:ext cx="835485" cy="461665"/>
          </a:xfrm>
          <a:prstGeom prst="rect">
            <a:avLst/>
          </a:prstGeom>
          <a:noFill/>
        </p:spPr>
        <p:txBody>
          <a:bodyPr wrap="none" rtlCol="0">
            <a:spAutoFit/>
          </a:bodyPr>
          <a:lstStyle/>
          <a:p>
            <a:r>
              <a:rPr lang="en-US" sz="2400" b="1" smtClean="0">
                <a:solidFill>
                  <a:srgbClr val="FF0000"/>
                </a:solidFill>
              </a:rPr>
              <a:t>Khoa</a:t>
            </a:r>
            <a:endParaRPr lang="vi-VN" sz="2400" b="1">
              <a:solidFill>
                <a:srgbClr val="FF0000"/>
              </a:solidFill>
            </a:endParaRPr>
          </a:p>
        </p:txBody>
      </p:sp>
      <p:sp>
        <p:nvSpPr>
          <p:cNvPr id="19" name="TextBox 18"/>
          <p:cNvSpPr txBox="1"/>
          <p:nvPr/>
        </p:nvSpPr>
        <p:spPr>
          <a:xfrm>
            <a:off x="3892060" y="4153667"/>
            <a:ext cx="675185" cy="461665"/>
          </a:xfrm>
          <a:prstGeom prst="rect">
            <a:avLst/>
          </a:prstGeom>
          <a:noFill/>
        </p:spPr>
        <p:txBody>
          <a:bodyPr wrap="none" rtlCol="0">
            <a:spAutoFit/>
          </a:bodyPr>
          <a:lstStyle/>
          <a:p>
            <a:r>
              <a:rPr lang="en-US" sz="2400" b="1" smtClean="0">
                <a:solidFill>
                  <a:srgbClr val="FF0000"/>
                </a:solidFill>
              </a:rPr>
              <a:t>Lớp</a:t>
            </a:r>
            <a:endParaRPr lang="vi-VN" sz="2400" b="1">
              <a:solidFill>
                <a:srgbClr val="FF0000"/>
              </a:solidFill>
            </a:endParaRPr>
          </a:p>
        </p:txBody>
      </p:sp>
      <p:sp>
        <p:nvSpPr>
          <p:cNvPr id="20" name="TextBox 19"/>
          <p:cNvSpPr txBox="1"/>
          <p:nvPr/>
        </p:nvSpPr>
        <p:spPr>
          <a:xfrm>
            <a:off x="3909095" y="4634862"/>
            <a:ext cx="2191818" cy="461665"/>
          </a:xfrm>
          <a:prstGeom prst="rect">
            <a:avLst/>
          </a:prstGeom>
          <a:noFill/>
        </p:spPr>
        <p:txBody>
          <a:bodyPr wrap="none" rtlCol="0">
            <a:spAutoFit/>
          </a:bodyPr>
          <a:lstStyle/>
          <a:p>
            <a:r>
              <a:rPr lang="en-US" sz="2400" b="1" smtClean="0">
                <a:solidFill>
                  <a:srgbClr val="FF0000"/>
                </a:solidFill>
              </a:rPr>
              <a:t>Đơn vị thực tập</a:t>
            </a:r>
            <a:endParaRPr lang="vi-VN" sz="2400" b="1">
              <a:solidFill>
                <a:srgbClr val="FF0000"/>
              </a:solidFill>
            </a:endParaRPr>
          </a:p>
        </p:txBody>
      </p:sp>
      <p:sp>
        <p:nvSpPr>
          <p:cNvPr id="21" name="TextBox 20"/>
          <p:cNvSpPr txBox="1"/>
          <p:nvPr/>
        </p:nvSpPr>
        <p:spPr>
          <a:xfrm>
            <a:off x="3892060" y="5091712"/>
            <a:ext cx="429926" cy="461665"/>
          </a:xfrm>
          <a:prstGeom prst="rect">
            <a:avLst/>
          </a:prstGeom>
          <a:noFill/>
        </p:spPr>
        <p:txBody>
          <a:bodyPr wrap="none" rtlCol="0">
            <a:spAutoFit/>
          </a:bodyPr>
          <a:lstStyle/>
          <a:p>
            <a:r>
              <a:rPr lang="en-US" sz="2400" b="1" smtClean="0">
                <a:solidFill>
                  <a:srgbClr val="FF0000"/>
                </a:solidFill>
              </a:rPr>
              <a:t>...</a:t>
            </a:r>
            <a:endParaRPr lang="vi-VN" sz="2400" b="1">
              <a:solidFill>
                <a:srgbClr val="FF0000"/>
              </a:solidFill>
            </a:endParaRPr>
          </a:p>
        </p:txBody>
      </p:sp>
      <p:pic>
        <p:nvPicPr>
          <p:cNvPr id="2051"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41661" y="1608658"/>
            <a:ext cx="2143125" cy="214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508376" y="1465033"/>
            <a:ext cx="1535832" cy="1535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669735" y="1626006"/>
            <a:ext cx="1213885" cy="1213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165679" y="2969201"/>
            <a:ext cx="3086867" cy="1784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464154" y="3207266"/>
            <a:ext cx="2941885" cy="1408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689184" y="3464643"/>
            <a:ext cx="2932879" cy="14565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descr="Danh sách chức năng phần mềm"/>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6000691" y="1149957"/>
            <a:ext cx="1530264" cy="153026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100913" y="2911053"/>
            <a:ext cx="1208921" cy="523220"/>
          </a:xfrm>
          <a:prstGeom prst="rect">
            <a:avLst/>
          </a:prstGeom>
          <a:noFill/>
        </p:spPr>
        <p:txBody>
          <a:bodyPr wrap="none" rtlCol="0">
            <a:spAutoFit/>
          </a:bodyPr>
          <a:lstStyle/>
          <a:p>
            <a:r>
              <a:rPr lang="en-US" sz="2800" b="1" smtClean="0">
                <a:solidFill>
                  <a:srgbClr val="0033CC"/>
                </a:solidFill>
              </a:rPr>
              <a:t>Trigger</a:t>
            </a:r>
            <a:endParaRPr lang="vi-VN" sz="2800" b="1">
              <a:solidFill>
                <a:srgbClr val="0033CC"/>
              </a:solidFill>
            </a:endParaRPr>
          </a:p>
        </p:txBody>
      </p:sp>
      <p:sp>
        <p:nvSpPr>
          <p:cNvPr id="5" name="Right Arrow 4"/>
          <p:cNvSpPr/>
          <p:nvPr/>
        </p:nvSpPr>
        <p:spPr>
          <a:xfrm>
            <a:off x="5343886" y="6069358"/>
            <a:ext cx="1245596" cy="864096"/>
          </a:xfrm>
          <a:prstGeom prst="rightArrow">
            <a:avLst/>
          </a:prstGeom>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vi-VN"/>
          </a:p>
        </p:txBody>
      </p:sp>
      <p:pic>
        <p:nvPicPr>
          <p:cNvPr id="2058" name="Picture 10" descr="Gộp toàn bộ icons của web vào một bức ảnh làm giảm dung lượng tran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589482" y="4342053"/>
            <a:ext cx="2874672" cy="287467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0651107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4*#ppt_w"/>
                                          </p:val>
                                        </p:tav>
                                        <p:tav tm="100000">
                                          <p:val>
                                            <p:strVal val="#ppt_w"/>
                                          </p:val>
                                        </p:tav>
                                      </p:tavLst>
                                    </p:anim>
                                    <p:anim calcmode="lin" valueType="num">
                                      <p:cBhvr>
                                        <p:cTn id="17" dur="500" fill="hold"/>
                                        <p:tgtEl>
                                          <p:spTgt spid="8"/>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barn(inVertical)">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2050"/>
                                        </p:tgtEl>
                                        <p:attrNameLst>
                                          <p:attrName>style.visibility</p:attrName>
                                        </p:attrNameLst>
                                      </p:cBhvr>
                                      <p:to>
                                        <p:strVal val="visible"/>
                                      </p:to>
                                    </p:set>
                                    <p:animEffect transition="in" filter="wipe(down)">
                                      <p:cBhvr>
                                        <p:cTn id="26" dur="500"/>
                                        <p:tgtEl>
                                          <p:spTgt spid="205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00"/>
                                        <p:tgtEl>
                                          <p:spTgt spid="20"/>
                                        </p:tgtEl>
                                      </p:cBhvr>
                                    </p:animEffect>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nodeType="clickEffect">
                                  <p:stCondLst>
                                    <p:cond delay="0"/>
                                  </p:stCondLst>
                                  <p:childTnLst>
                                    <p:set>
                                      <p:cBhvr>
                                        <p:cTn id="56" dur="1" fill="hold">
                                          <p:stCondLst>
                                            <p:cond delay="0"/>
                                          </p:stCondLst>
                                        </p:cTn>
                                        <p:tgtEl>
                                          <p:spTgt spid="2051"/>
                                        </p:tgtEl>
                                        <p:attrNameLst>
                                          <p:attrName>style.visibility</p:attrName>
                                        </p:attrNameLst>
                                      </p:cBhvr>
                                      <p:to>
                                        <p:strVal val="visible"/>
                                      </p:to>
                                    </p:set>
                                    <p:animEffect transition="in" filter="randombar(horizontal)">
                                      <p:cBhvr>
                                        <p:cTn id="57" dur="500"/>
                                        <p:tgtEl>
                                          <p:spTgt spid="2051"/>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nodeType="clickEffect">
                                  <p:stCondLst>
                                    <p:cond delay="0"/>
                                  </p:stCondLst>
                                  <p:childTnLst>
                                    <p:set>
                                      <p:cBhvr>
                                        <p:cTn id="61" dur="1" fill="hold">
                                          <p:stCondLst>
                                            <p:cond delay="0"/>
                                          </p:stCondLst>
                                        </p:cTn>
                                        <p:tgtEl>
                                          <p:spTgt spid="2054"/>
                                        </p:tgtEl>
                                        <p:attrNameLst>
                                          <p:attrName>style.visibility</p:attrName>
                                        </p:attrNameLst>
                                      </p:cBhvr>
                                      <p:to>
                                        <p:strVal val="visible"/>
                                      </p:to>
                                    </p:set>
                                    <p:anim calcmode="lin" valueType="num">
                                      <p:cBhvr>
                                        <p:cTn id="62" dur="500" fill="hold"/>
                                        <p:tgtEl>
                                          <p:spTgt spid="2054"/>
                                        </p:tgtEl>
                                        <p:attrNameLst>
                                          <p:attrName>ppt_w</p:attrName>
                                        </p:attrNameLst>
                                      </p:cBhvr>
                                      <p:tavLst>
                                        <p:tav tm="0">
                                          <p:val>
                                            <p:fltVal val="0"/>
                                          </p:val>
                                        </p:tav>
                                        <p:tav tm="100000">
                                          <p:val>
                                            <p:strVal val="#ppt_w"/>
                                          </p:val>
                                        </p:tav>
                                      </p:tavLst>
                                    </p:anim>
                                    <p:anim calcmode="lin" valueType="num">
                                      <p:cBhvr>
                                        <p:cTn id="63" dur="500" fill="hold"/>
                                        <p:tgtEl>
                                          <p:spTgt spid="2054"/>
                                        </p:tgtEl>
                                        <p:attrNameLst>
                                          <p:attrName>ppt_h</p:attrName>
                                        </p:attrNameLst>
                                      </p:cBhvr>
                                      <p:tavLst>
                                        <p:tav tm="0">
                                          <p:val>
                                            <p:fltVal val="0"/>
                                          </p:val>
                                        </p:tav>
                                        <p:tav tm="100000">
                                          <p:val>
                                            <p:strVal val="#ppt_h"/>
                                          </p:val>
                                        </p:tav>
                                      </p:tavLst>
                                    </p:anim>
                                    <p:animEffect transition="in" filter="fade">
                                      <p:cBhvr>
                                        <p:cTn id="64" dur="500"/>
                                        <p:tgtEl>
                                          <p:spTgt spid="2054"/>
                                        </p:tgtEl>
                                      </p:cBhvr>
                                    </p:animEffect>
                                  </p:childTnLst>
                                </p:cTn>
                              </p:par>
                              <p:par>
                                <p:cTn id="65" presetID="53" presetClass="entr" presetSubtype="16" fill="hold" nodeType="withEffect">
                                  <p:stCondLst>
                                    <p:cond delay="0"/>
                                  </p:stCondLst>
                                  <p:childTnLst>
                                    <p:set>
                                      <p:cBhvr>
                                        <p:cTn id="66" dur="1" fill="hold">
                                          <p:stCondLst>
                                            <p:cond delay="0"/>
                                          </p:stCondLst>
                                        </p:cTn>
                                        <p:tgtEl>
                                          <p:spTgt spid="2052"/>
                                        </p:tgtEl>
                                        <p:attrNameLst>
                                          <p:attrName>style.visibility</p:attrName>
                                        </p:attrNameLst>
                                      </p:cBhvr>
                                      <p:to>
                                        <p:strVal val="visible"/>
                                      </p:to>
                                    </p:set>
                                    <p:anim calcmode="lin" valueType="num">
                                      <p:cBhvr>
                                        <p:cTn id="67" dur="500" fill="hold"/>
                                        <p:tgtEl>
                                          <p:spTgt spid="2052"/>
                                        </p:tgtEl>
                                        <p:attrNameLst>
                                          <p:attrName>ppt_w</p:attrName>
                                        </p:attrNameLst>
                                      </p:cBhvr>
                                      <p:tavLst>
                                        <p:tav tm="0">
                                          <p:val>
                                            <p:fltVal val="0"/>
                                          </p:val>
                                        </p:tav>
                                        <p:tav tm="100000">
                                          <p:val>
                                            <p:strVal val="#ppt_w"/>
                                          </p:val>
                                        </p:tav>
                                      </p:tavLst>
                                    </p:anim>
                                    <p:anim calcmode="lin" valueType="num">
                                      <p:cBhvr>
                                        <p:cTn id="68" dur="500" fill="hold"/>
                                        <p:tgtEl>
                                          <p:spTgt spid="2052"/>
                                        </p:tgtEl>
                                        <p:attrNameLst>
                                          <p:attrName>ppt_h</p:attrName>
                                        </p:attrNameLst>
                                      </p:cBhvr>
                                      <p:tavLst>
                                        <p:tav tm="0">
                                          <p:val>
                                            <p:fltVal val="0"/>
                                          </p:val>
                                        </p:tav>
                                        <p:tav tm="100000">
                                          <p:val>
                                            <p:strVal val="#ppt_h"/>
                                          </p:val>
                                        </p:tav>
                                      </p:tavLst>
                                    </p:anim>
                                    <p:animEffect transition="in" filter="fade">
                                      <p:cBhvr>
                                        <p:cTn id="69" dur="500"/>
                                        <p:tgtEl>
                                          <p:spTgt spid="2052"/>
                                        </p:tgtEl>
                                      </p:cBhvr>
                                    </p:animEffect>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nodeType="click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barn(inVertical)">
                                      <p:cBhvr>
                                        <p:cTn id="74" dur="500"/>
                                        <p:tgtEl>
                                          <p:spTgt spid="22"/>
                                        </p:tgtEl>
                                      </p:cBhvr>
                                    </p:animEffect>
                                  </p:childTnLst>
                                </p:cTn>
                              </p:par>
                              <p:par>
                                <p:cTn id="75" presetID="16" presetClass="entr" presetSubtype="21" fill="hold"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barn(inVertical)">
                                      <p:cBhvr>
                                        <p:cTn id="77" dur="500"/>
                                        <p:tgtEl>
                                          <p:spTgt spid="23"/>
                                        </p:tgtEl>
                                      </p:cBhvr>
                                    </p:animEffect>
                                  </p:childTnLst>
                                </p:cTn>
                              </p:par>
                              <p:par>
                                <p:cTn id="78" presetID="16" presetClass="entr" presetSubtype="21" fill="hold" nodeType="with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barn(inVertical)">
                                      <p:cBhvr>
                                        <p:cTn id="80" dur="500"/>
                                        <p:tgtEl>
                                          <p:spTgt spid="24"/>
                                        </p:tgtEl>
                                      </p:cBhvr>
                                    </p:animEffect>
                                  </p:childTnLst>
                                </p:cTn>
                              </p:par>
                            </p:childTnLst>
                          </p:cTn>
                        </p:par>
                      </p:childTnLst>
                    </p:cTn>
                  </p:par>
                  <p:par>
                    <p:cTn id="81" fill="hold">
                      <p:stCondLst>
                        <p:cond delay="indefinite"/>
                      </p:stCondLst>
                      <p:childTnLst>
                        <p:par>
                          <p:cTn id="82" fill="hold">
                            <p:stCondLst>
                              <p:cond delay="0"/>
                            </p:stCondLst>
                            <p:childTnLst>
                              <p:par>
                                <p:cTn id="83" presetID="6" presetClass="entr" presetSubtype="16" fill="hold" nodeType="clickEffect">
                                  <p:stCondLst>
                                    <p:cond delay="0"/>
                                  </p:stCondLst>
                                  <p:childTnLst>
                                    <p:set>
                                      <p:cBhvr>
                                        <p:cTn id="84" dur="1" fill="hold">
                                          <p:stCondLst>
                                            <p:cond delay="0"/>
                                          </p:stCondLst>
                                        </p:cTn>
                                        <p:tgtEl>
                                          <p:spTgt spid="2056"/>
                                        </p:tgtEl>
                                        <p:attrNameLst>
                                          <p:attrName>style.visibility</p:attrName>
                                        </p:attrNameLst>
                                      </p:cBhvr>
                                      <p:to>
                                        <p:strVal val="visible"/>
                                      </p:to>
                                    </p:set>
                                    <p:animEffect transition="in" filter="circle(in)">
                                      <p:cBhvr>
                                        <p:cTn id="85" dur="900"/>
                                        <p:tgtEl>
                                          <p:spTgt spid="2056"/>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4" fill="hold" grpId="0" nodeType="clickEffect">
                                  <p:stCondLst>
                                    <p:cond delay="0"/>
                                  </p:stCondLst>
                                  <p:childTnLst>
                                    <p:set>
                                      <p:cBhvr>
                                        <p:cTn id="89" dur="1" fill="hold">
                                          <p:stCondLst>
                                            <p:cond delay="0"/>
                                          </p:stCondLst>
                                        </p:cTn>
                                        <p:tgtEl>
                                          <p:spTgt spid="4"/>
                                        </p:tgtEl>
                                        <p:attrNameLst>
                                          <p:attrName>style.visibility</p:attrName>
                                        </p:attrNameLst>
                                      </p:cBhvr>
                                      <p:to>
                                        <p:strVal val="visible"/>
                                      </p:to>
                                    </p:set>
                                    <p:animEffect transition="in" filter="wipe(down)">
                                      <p:cBhvr>
                                        <p:cTn id="90" dur="500"/>
                                        <p:tgtEl>
                                          <p:spTgt spid="4"/>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5"/>
                                        </p:tgtEl>
                                        <p:attrNameLst>
                                          <p:attrName>style.visibility</p:attrName>
                                        </p:attrNameLst>
                                      </p:cBhvr>
                                      <p:to>
                                        <p:strVal val="visible"/>
                                      </p:to>
                                    </p:set>
                                    <p:animEffect transition="in" filter="fade">
                                      <p:cBhvr>
                                        <p:cTn id="95" dur="500"/>
                                        <p:tgtEl>
                                          <p:spTgt spid="5"/>
                                        </p:tgtEl>
                                      </p:cBhvr>
                                    </p:animEffect>
                                  </p:childTnLst>
                                </p:cTn>
                              </p:par>
                              <p:par>
                                <p:cTn id="96" presetID="10" presetClass="entr" presetSubtype="0" fill="hold" nodeType="withEffect">
                                  <p:stCondLst>
                                    <p:cond delay="0"/>
                                  </p:stCondLst>
                                  <p:childTnLst>
                                    <p:set>
                                      <p:cBhvr>
                                        <p:cTn id="97" dur="1" fill="hold">
                                          <p:stCondLst>
                                            <p:cond delay="0"/>
                                          </p:stCondLst>
                                        </p:cTn>
                                        <p:tgtEl>
                                          <p:spTgt spid="2058"/>
                                        </p:tgtEl>
                                        <p:attrNameLst>
                                          <p:attrName>style.visibility</p:attrName>
                                        </p:attrNameLst>
                                      </p:cBhvr>
                                      <p:to>
                                        <p:strVal val="visible"/>
                                      </p:to>
                                    </p:set>
                                    <p:animEffect transition="in" filter="fade">
                                      <p:cBhvr>
                                        <p:cTn id="98" dur="500"/>
                                        <p:tgtEl>
                                          <p:spTgt spid="2058"/>
                                        </p:tgtEl>
                                      </p:cBhvr>
                                    </p:animEffect>
                                  </p:childTnLst>
                                </p:cTn>
                              </p:par>
                            </p:childTnLst>
                          </p:cTn>
                        </p:par>
                        <p:par>
                          <p:cTn id="99" fill="hold">
                            <p:stCondLst>
                              <p:cond delay="500"/>
                            </p:stCondLst>
                            <p:childTnLst>
                              <p:par>
                                <p:cTn id="100" presetID="26" presetClass="emph" presetSubtype="0" fill="hold" grpId="1" nodeType="afterEffect">
                                  <p:stCondLst>
                                    <p:cond delay="0"/>
                                  </p:stCondLst>
                                  <p:childTnLst>
                                    <p:animEffect transition="out" filter="fade">
                                      <p:cBhvr>
                                        <p:cTn id="101" dur="500" tmFilter="0, 0; .2, .5; .8, .5; 1, 0"/>
                                        <p:tgtEl>
                                          <p:spTgt spid="5"/>
                                        </p:tgtEl>
                                      </p:cBhvr>
                                    </p:animEffect>
                                    <p:animScale>
                                      <p:cBhvr>
                                        <p:cTn id="102" dur="250" autoRev="1" fill="hold"/>
                                        <p:tgtEl>
                                          <p:spTgt spid="5"/>
                                        </p:tgtEl>
                                      </p:cBhvr>
                                      <p:by x="105000" y="105000"/>
                                    </p:animScale>
                                  </p:childTnLst>
                                </p:cTn>
                              </p:par>
                              <p:par>
                                <p:cTn id="103" presetID="26" presetClass="emph" presetSubtype="0" fill="hold" nodeType="withEffect">
                                  <p:stCondLst>
                                    <p:cond delay="0"/>
                                  </p:stCondLst>
                                  <p:childTnLst>
                                    <p:animEffect transition="out" filter="fade">
                                      <p:cBhvr>
                                        <p:cTn id="104" dur="500" tmFilter="0, 0; .2, .5; .8, .5; 1, 0"/>
                                        <p:tgtEl>
                                          <p:spTgt spid="2058"/>
                                        </p:tgtEl>
                                      </p:cBhvr>
                                    </p:animEffect>
                                    <p:animScale>
                                      <p:cBhvr>
                                        <p:cTn id="105" dur="250" autoRev="1" fill="hold"/>
                                        <p:tgtEl>
                                          <p:spTgt spid="205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P spid="2" grpId="0"/>
      <p:bldP spid="17" grpId="0"/>
      <p:bldP spid="18" grpId="0"/>
      <p:bldP spid="19" grpId="0"/>
      <p:bldP spid="20" grpId="0"/>
      <p:bldP spid="21" grpId="0"/>
      <p:bldP spid="4" grpId="0"/>
      <p:bldP spid="5" grpId="0" animBg="1"/>
      <p:bldP spid="5"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773251" y="2680221"/>
            <a:ext cx="6560780" cy="738664"/>
          </a:xfrm>
          <a:prstGeom prst="rect">
            <a:avLst/>
          </a:prstGeom>
        </p:spPr>
        <p:txBody>
          <a:bodyPr wrap="square" lIns="0" tIns="0" rIns="0" bIns="0">
            <a:spAutoFit/>
          </a:bodyPr>
          <a:lstStyle/>
          <a:p>
            <a:r>
              <a:rPr lang="en-US" altLang="zh-CN" sz="48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Demo</a:t>
            </a:r>
            <a:endParaRPr lang="zh-CN" altLang="en-US" sz="48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2"/>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07</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5813895" y="3616325"/>
            <a:ext cx="1623592"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Tree>
    <p:custDataLst>
      <p:tags r:id="rId1"/>
    </p:custDataLst>
    <p:extLst>
      <p:ext uri="{BB962C8B-B14F-4D97-AF65-F5344CB8AC3E}">
        <p14:creationId xmlns:p14="http://schemas.microsoft.com/office/powerpoint/2010/main" val="9918393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4*#ppt_w"/>
                                          </p:val>
                                        </p:tav>
                                        <p:tav tm="100000">
                                          <p:val>
                                            <p:strVal val="#ppt_w"/>
                                          </p:val>
                                        </p:tav>
                                      </p:tavLst>
                                    </p:anim>
                                    <p:anim calcmode="lin" valueType="num">
                                      <p:cBhvr>
                                        <p:cTn id="17" dur="500" fill="hold"/>
                                        <p:tgtEl>
                                          <p:spTgt spid="8"/>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barn(inVertical)">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12858750" cy="7232650"/>
          </a:xfrm>
          <a:prstGeom prst="rect">
            <a:avLst/>
          </a:prstGeom>
          <a:blipFill dpi="0"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l="-1616" r="-14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elvetica" panose="020B0604020202030204" pitchFamily="34" charset="0"/>
            </a:endParaRPr>
          </a:p>
        </p:txBody>
      </p:sp>
      <p:sp>
        <p:nvSpPr>
          <p:cNvPr id="8" name="矩形 259"/>
          <p:cNvSpPr>
            <a:spLocks noChangeArrowheads="1"/>
          </p:cNvSpPr>
          <p:nvPr/>
        </p:nvSpPr>
        <p:spPr bwMode="auto">
          <a:xfrm>
            <a:off x="0" y="5560541"/>
            <a:ext cx="6480720"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80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THANK YOU </a:t>
            </a:r>
            <a:endParaRPr lang="zh-CN" altLang="en-US" sz="54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sp>
        <p:nvSpPr>
          <p:cNvPr id="9" name="矩形 259"/>
          <p:cNvSpPr>
            <a:spLocks noChangeArrowheads="1"/>
          </p:cNvSpPr>
          <p:nvPr/>
        </p:nvSpPr>
        <p:spPr bwMode="auto">
          <a:xfrm>
            <a:off x="884759" y="4887199"/>
            <a:ext cx="6624735"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6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click to add your text here click to add your text here click to add your text here</a:t>
            </a:r>
            <a:endParaRPr lang="zh-CN" altLang="en-US" sz="6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sp>
        <p:nvSpPr>
          <p:cNvPr id="14" name="矩形 259"/>
          <p:cNvSpPr>
            <a:spLocks noChangeArrowheads="1"/>
          </p:cNvSpPr>
          <p:nvPr/>
        </p:nvSpPr>
        <p:spPr bwMode="auto">
          <a:xfrm>
            <a:off x="884758" y="622449"/>
            <a:ext cx="554461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9600" b="1" smtClean="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THE END</a:t>
            </a:r>
            <a:endParaRPr lang="zh-CN" altLang="en-US" sz="9600" b="1" dirty="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spTree>
    <p:extLst>
      <p:ext uri="{BB962C8B-B14F-4D97-AF65-F5344CB8AC3E}">
        <p14:creationId xmlns:p14="http://schemas.microsoft.com/office/powerpoint/2010/main" val="10999062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
                                        </p:tgtEl>
                                        <p:attrNameLst>
                                          <p:attrName>ppt_y</p:attrName>
                                        </p:attrNameLst>
                                      </p:cBhvr>
                                      <p:tavLst>
                                        <p:tav tm="0">
                                          <p:val>
                                            <p:strVal val="#ppt_y"/>
                                          </p:val>
                                        </p:tav>
                                        <p:tav tm="100000">
                                          <p:val>
                                            <p:strVal val="#ppt_y"/>
                                          </p:val>
                                        </p:tav>
                                      </p:tavLst>
                                    </p:anim>
                                    <p:anim calcmode="lin" valueType="num">
                                      <p:cBhvr>
                                        <p:cTn id="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
                                        </p:tgtEl>
                                      </p:cBhvr>
                                    </p:animEffect>
                                  </p:childTnLst>
                                </p:cTn>
                              </p:par>
                            </p:childTnLst>
                          </p:cTn>
                        </p:par>
                        <p:par>
                          <p:cTn id="12" fill="hold">
                            <p:stCondLst>
                              <p:cond delay="75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8"/>
                                        </p:tgtEl>
                                        <p:attrNameLst>
                                          <p:attrName>ppt_y</p:attrName>
                                        </p:attrNameLst>
                                      </p:cBhvr>
                                      <p:tavLst>
                                        <p:tav tm="0">
                                          <p:val>
                                            <p:strVal val="#ppt_y"/>
                                          </p:val>
                                        </p:tav>
                                        <p:tav tm="100000">
                                          <p:val>
                                            <p:strVal val="#ppt_y"/>
                                          </p:val>
                                        </p:tav>
                                      </p:tavLst>
                                    </p:anim>
                                    <p:anim calcmode="lin" valueType="num">
                                      <p:cBhvr>
                                        <p:cTn id="17"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8"/>
                                        </p:tgtEl>
                                      </p:cBhvr>
                                    </p:animEffect>
                                  </p:childTnLst>
                                </p:cTn>
                              </p:par>
                            </p:childTnLst>
                          </p:cTn>
                        </p:par>
                        <p:par>
                          <p:cTn id="20" fill="hold">
                            <p:stCondLst>
                              <p:cond delay="160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8"/>
                                        </p:tgtEl>
                                      </p:cBhvr>
                                    </p:animEffect>
                                    <p:animScale>
                                      <p:cBhvr>
                                        <p:cTn id="23" dur="250" autoRev="1" fill="hold"/>
                                        <p:tgtEl>
                                          <p:spTgt spid="8"/>
                                        </p:tgtEl>
                                      </p:cBhvr>
                                      <p:by x="105000" y="105000"/>
                                    </p:animScale>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12858750" cy="7232650"/>
          </a:xfrm>
          <a:prstGeom prst="rect">
            <a:avLst/>
          </a:prstGeom>
          <a:blipFill dpi="0" rotWithShape="1">
            <a:blip r:embed="rId5">
              <a:extLst>
                <a:ext uri="{BEBA8EAE-BF5A-486C-A8C5-ECC9F3942E4B}">
                  <a14:imgProps xmlns:a14="http://schemas.microsoft.com/office/drawing/2010/main">
                    <a14:imgLayer r:embed="rId6">
                      <a14:imgEffect>
                        <a14:sharpenSoften amount="25000"/>
                      </a14:imgEffect>
                    </a14:imgLayer>
                  </a14:imgProps>
                </a:ext>
                <a:ext uri="{28A0092B-C50C-407E-A947-70E740481C1C}">
                  <a14:useLocalDpi xmlns:a14="http://schemas.microsoft.com/office/drawing/2010/main" val="0"/>
                </a:ext>
              </a:extLst>
            </a:blip>
            <a:srcRect/>
            <a:stretch>
              <a:fillRect l="-1616" r="-14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Helvetica" panose="020B0604020202030204" pitchFamily="34" charset="0"/>
            </a:endParaRPr>
          </a:p>
        </p:txBody>
      </p:sp>
      <p:sp>
        <p:nvSpPr>
          <p:cNvPr id="8" name="矩形 259"/>
          <p:cNvSpPr>
            <a:spLocks noChangeArrowheads="1"/>
          </p:cNvSpPr>
          <p:nvPr/>
        </p:nvSpPr>
        <p:spPr bwMode="auto">
          <a:xfrm>
            <a:off x="8301583" y="4624437"/>
            <a:ext cx="1209734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5400" b="1" smtClean="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THÀNH VIÊN</a:t>
            </a:r>
            <a:endParaRPr lang="zh-CN" altLang="en-US" sz="3600" b="1" dirty="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sp>
        <p:nvSpPr>
          <p:cNvPr id="10" name="矩形 259"/>
          <p:cNvSpPr>
            <a:spLocks noChangeArrowheads="1"/>
          </p:cNvSpPr>
          <p:nvPr/>
        </p:nvSpPr>
        <p:spPr bwMode="auto">
          <a:xfrm>
            <a:off x="8805639" y="5577621"/>
            <a:ext cx="3312368" cy="626701"/>
          </a:xfrm>
          <a:prstGeom prst="rect">
            <a:avLst/>
          </a:prstGeom>
          <a:noFill/>
          <a:ln w="9525">
            <a:solidFill>
              <a:schemeClr val="bg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1800" b="1" smtClean="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sym typeface="Arial" panose="020B0604020202020204" pitchFamily="34" charset="0"/>
              </a:rPr>
              <a:t>ĐỔ TRỌNG HẢO -   110117051</a:t>
            </a:r>
            <a:endParaRPr lang="en-US" altLang="zh-CN" sz="18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sym typeface="Arial" panose="020B0604020202020204" pitchFamily="34" charset="0"/>
            </a:endParaRPr>
          </a:p>
        </p:txBody>
      </p:sp>
      <p:sp>
        <p:nvSpPr>
          <p:cNvPr id="13" name="矩形 259"/>
          <p:cNvSpPr>
            <a:spLocks noChangeArrowheads="1"/>
          </p:cNvSpPr>
          <p:nvPr/>
        </p:nvSpPr>
        <p:spPr bwMode="auto">
          <a:xfrm>
            <a:off x="463887" y="6239184"/>
            <a:ext cx="600123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2000" smtClean="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Ths. Phan Thị Phương Nam</a:t>
            </a:r>
            <a:endParaRPr lang="zh-CN" altLang="en-US" sz="2000"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sp>
        <p:nvSpPr>
          <p:cNvPr id="14" name="矩形 259"/>
          <p:cNvSpPr>
            <a:spLocks noChangeArrowheads="1"/>
          </p:cNvSpPr>
          <p:nvPr/>
        </p:nvSpPr>
        <p:spPr bwMode="auto">
          <a:xfrm>
            <a:off x="380702" y="5141267"/>
            <a:ext cx="554461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6000" b="1" smtClean="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rPr>
              <a:t>GVHD</a:t>
            </a:r>
            <a:endParaRPr lang="zh-CN" altLang="en-US" sz="6000" b="1" dirty="0">
              <a:solidFill>
                <a:srgbClr val="FFFF00"/>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endParaRPr>
          </a:p>
        </p:txBody>
      </p:sp>
      <p:pic>
        <p:nvPicPr>
          <p:cNvPr id="2" name="Daydrea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124575" y="-1225624"/>
            <a:ext cx="609600" cy="609600"/>
          </a:xfrm>
          <a:prstGeom prst="rect">
            <a:avLst/>
          </a:prstGeom>
        </p:spPr>
      </p:pic>
      <p:sp>
        <p:nvSpPr>
          <p:cNvPr id="12" name="矩形 259"/>
          <p:cNvSpPr>
            <a:spLocks noChangeArrowheads="1"/>
          </p:cNvSpPr>
          <p:nvPr/>
        </p:nvSpPr>
        <p:spPr bwMode="auto">
          <a:xfrm>
            <a:off x="8816783" y="6393073"/>
            <a:ext cx="3312368" cy="626701"/>
          </a:xfrm>
          <a:prstGeom prst="rect">
            <a:avLst/>
          </a:prstGeom>
          <a:noFill/>
          <a:ln w="9525">
            <a:solidFill>
              <a:schemeClr val="bg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1800" b="1" smtClean="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sym typeface="Arial" panose="020B0604020202020204" pitchFamily="34" charset="0"/>
              </a:rPr>
              <a:t>VÕ LÊ KHÁNH DUY - 110117048</a:t>
            </a:r>
            <a:endParaRPr lang="en-US" altLang="zh-CN" sz="1800" b="1" dirty="0">
              <a:solidFill>
                <a:schemeClr val="bg1"/>
              </a:solidFill>
              <a:effectLst>
                <a:outerShdw blurRad="38100" dist="38100" dir="2700000" algn="tl">
                  <a:srgbClr val="000000">
                    <a:alpha val="43137"/>
                  </a:srgbClr>
                </a:outerShdw>
              </a:effectLst>
              <a:latin typeface="Helvetica" panose="020B0604020202030204" pitchFamily="34" charset="0"/>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30789700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
                                        </p:tgtEl>
                                        <p:attrNameLst>
                                          <p:attrName>ppt_y</p:attrName>
                                        </p:attrNameLst>
                                      </p:cBhvr>
                                      <p:tavLst>
                                        <p:tav tm="0">
                                          <p:val>
                                            <p:strVal val="#ppt_y"/>
                                          </p:val>
                                        </p:tav>
                                        <p:tav tm="100000">
                                          <p:val>
                                            <p:strVal val="#ppt_y"/>
                                          </p:val>
                                        </p:tav>
                                      </p:tavLst>
                                    </p:anim>
                                    <p:anim calcmode="lin" valueType="num">
                                      <p:cBhvr>
                                        <p:cTn id="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
                                        </p:tgtEl>
                                      </p:cBhvr>
                                    </p:animEffect>
                                  </p:childTnLst>
                                </p:cTn>
                              </p:par>
                            </p:childTnLst>
                          </p:cTn>
                        </p:par>
                        <p:par>
                          <p:cTn id="12" fill="hold">
                            <p:stCondLst>
                              <p:cond delay="65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3"/>
                                        </p:tgtEl>
                                        <p:attrNameLst>
                                          <p:attrName>ppt_y</p:attrName>
                                        </p:attrNameLst>
                                      </p:cBhvr>
                                      <p:tavLst>
                                        <p:tav tm="0">
                                          <p:val>
                                            <p:strVal val="#ppt_y"/>
                                          </p:val>
                                        </p:tav>
                                        <p:tav tm="100000">
                                          <p:val>
                                            <p:strVal val="#ppt_y"/>
                                          </p:val>
                                        </p:tav>
                                      </p:tavLst>
                                    </p:anim>
                                    <p:anim calcmode="lin" valueType="num">
                                      <p:cBhvr>
                                        <p:cTn id="17"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3"/>
                                        </p:tgtEl>
                                      </p:cBhvr>
                                    </p:animEffect>
                                  </p:childTnLst>
                                </p:cTn>
                              </p:par>
                            </p:childTnLst>
                          </p:cTn>
                        </p:par>
                        <p:par>
                          <p:cTn id="20" fill="hold">
                            <p:stCondLst>
                              <p:cond delay="210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13"/>
                                        </p:tgtEl>
                                      </p:cBhvr>
                                    </p:animEffect>
                                    <p:animScale>
                                      <p:cBhvr>
                                        <p:cTn id="23" dur="250" autoRev="1" fill="hold"/>
                                        <p:tgtEl>
                                          <p:spTgt spid="13"/>
                                        </p:tgtEl>
                                      </p:cBhvr>
                                      <p:by x="105000" y="105000"/>
                                    </p:animScale>
                                  </p:childTnLst>
                                </p:cTn>
                              </p:par>
                            </p:childTnLst>
                          </p:cTn>
                        </p:par>
                        <p:par>
                          <p:cTn id="24" fill="hold">
                            <p:stCondLst>
                              <p:cond delay="26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8"/>
                                        </p:tgtEl>
                                        <p:attrNameLst>
                                          <p:attrName>ppt_y</p:attrName>
                                        </p:attrNameLst>
                                      </p:cBhvr>
                                      <p:tavLst>
                                        <p:tav tm="0">
                                          <p:val>
                                            <p:strVal val="#ppt_y"/>
                                          </p:val>
                                        </p:tav>
                                        <p:tav tm="100000">
                                          <p:val>
                                            <p:strVal val="#ppt_y"/>
                                          </p:val>
                                        </p:tav>
                                      </p:tavLst>
                                    </p:anim>
                                    <p:anim calcmode="lin" valueType="num">
                                      <p:cBhvr>
                                        <p:cTn id="29"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8"/>
                                        </p:tgtEl>
                                      </p:cBhvr>
                                    </p:animEffect>
                                  </p:childTnLst>
                                </p:cTn>
                              </p:par>
                            </p:childTnLst>
                          </p:cTn>
                        </p:par>
                        <p:par>
                          <p:cTn id="32" fill="hold">
                            <p:stCondLst>
                              <p:cond delay="3500"/>
                            </p:stCondLst>
                            <p:childTnLst>
                              <p:par>
                                <p:cTn id="33" presetID="26" presetClass="emph" presetSubtype="0" fill="hold" grpId="1" nodeType="afterEffect">
                                  <p:stCondLst>
                                    <p:cond delay="0"/>
                                  </p:stCondLst>
                                  <p:iterate type="lt">
                                    <p:tmPct val="0"/>
                                  </p:iterate>
                                  <p:childTnLst>
                                    <p:animEffect transition="out" filter="fade">
                                      <p:cBhvr>
                                        <p:cTn id="34" dur="500" tmFilter="0, 0; .2, .5; .8, .5; 1, 0"/>
                                        <p:tgtEl>
                                          <p:spTgt spid="8"/>
                                        </p:tgtEl>
                                      </p:cBhvr>
                                    </p:animEffect>
                                    <p:animScale>
                                      <p:cBhvr>
                                        <p:cTn id="35" dur="250" autoRev="1" fill="hold"/>
                                        <p:tgtEl>
                                          <p:spTgt spid="8"/>
                                        </p:tgtEl>
                                      </p:cBhvr>
                                      <p:by x="105000" y="105000"/>
                                    </p:animScale>
                                  </p:childTnLst>
                                </p:cTn>
                              </p:par>
                            </p:childTnLst>
                          </p:cTn>
                        </p:par>
                        <p:par>
                          <p:cTn id="36" fill="hold">
                            <p:stCondLst>
                              <p:cond delay="4000"/>
                            </p:stCondLst>
                            <p:childTnLst>
                              <p:par>
                                <p:cTn id="37" presetID="53" presetClass="entr" presetSubtype="16"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p:cTn id="39" dur="500" fill="hold"/>
                                        <p:tgtEl>
                                          <p:spTgt spid="10"/>
                                        </p:tgtEl>
                                        <p:attrNameLst>
                                          <p:attrName>ppt_w</p:attrName>
                                        </p:attrNameLst>
                                      </p:cBhvr>
                                      <p:tavLst>
                                        <p:tav tm="0">
                                          <p:val>
                                            <p:fltVal val="0"/>
                                          </p:val>
                                        </p:tav>
                                        <p:tav tm="100000">
                                          <p:val>
                                            <p:strVal val="#ppt_w"/>
                                          </p:val>
                                        </p:tav>
                                      </p:tavLst>
                                    </p:anim>
                                    <p:anim calcmode="lin" valueType="num">
                                      <p:cBhvr>
                                        <p:cTn id="40" dur="500" fill="hold"/>
                                        <p:tgtEl>
                                          <p:spTgt spid="10"/>
                                        </p:tgtEl>
                                        <p:attrNameLst>
                                          <p:attrName>ppt_h</p:attrName>
                                        </p:attrNameLst>
                                      </p:cBhvr>
                                      <p:tavLst>
                                        <p:tav tm="0">
                                          <p:val>
                                            <p:fltVal val="0"/>
                                          </p:val>
                                        </p:tav>
                                        <p:tav tm="100000">
                                          <p:val>
                                            <p:strVal val="#ppt_h"/>
                                          </p:val>
                                        </p:tav>
                                      </p:tavLst>
                                    </p:anim>
                                    <p:animEffect transition="in" filter="fade">
                                      <p:cBhvr>
                                        <p:cTn id="41" dur="500"/>
                                        <p:tgtEl>
                                          <p:spTgt spid="10"/>
                                        </p:tgtEl>
                                      </p:cBhvr>
                                    </p:animEffect>
                                  </p:childTnLst>
                                </p:cTn>
                              </p:par>
                            </p:childTnLst>
                          </p:cTn>
                        </p:par>
                        <p:par>
                          <p:cTn id="42" fill="hold">
                            <p:stCondLst>
                              <p:cond delay="4500"/>
                            </p:stCondLst>
                            <p:childTnLst>
                              <p:par>
                                <p:cTn id="43" presetID="53" presetClass="entr" presetSubtype="16"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500" fill="hold"/>
                                        <p:tgtEl>
                                          <p:spTgt spid="12"/>
                                        </p:tgtEl>
                                        <p:attrNameLst>
                                          <p:attrName>ppt_w</p:attrName>
                                        </p:attrNameLst>
                                      </p:cBhvr>
                                      <p:tavLst>
                                        <p:tav tm="0">
                                          <p:val>
                                            <p:fltVal val="0"/>
                                          </p:val>
                                        </p:tav>
                                        <p:tav tm="100000">
                                          <p:val>
                                            <p:strVal val="#ppt_w"/>
                                          </p:val>
                                        </p:tav>
                                      </p:tavLst>
                                    </p:anim>
                                    <p:anim calcmode="lin" valueType="num">
                                      <p:cBhvr>
                                        <p:cTn id="46" dur="500" fill="hold"/>
                                        <p:tgtEl>
                                          <p:spTgt spid="12"/>
                                        </p:tgtEl>
                                        <p:attrNameLst>
                                          <p:attrName>ppt_h</p:attrName>
                                        </p:attrNameLst>
                                      </p:cBhvr>
                                      <p:tavLst>
                                        <p:tav tm="0">
                                          <p:val>
                                            <p:fltVal val="0"/>
                                          </p:val>
                                        </p:tav>
                                        <p:tav tm="100000">
                                          <p:val>
                                            <p:strVal val="#ppt_h"/>
                                          </p:val>
                                        </p:tav>
                                      </p:tavLst>
                                    </p:anim>
                                    <p:animEffect transition="in" filter="fade">
                                      <p:cBhvr>
                                        <p:cTn id="4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remove" display="0">
                  <p:stCondLst>
                    <p:cond delay="indefinite"/>
                  </p:stCondLst>
                  <p:endCondLst>
                    <p:cond evt="onStopAudio" delay="0">
                      <p:tgtEl>
                        <p:sldTgt/>
                      </p:tgtEl>
                    </p:cond>
                  </p:endCondLst>
                </p:cTn>
                <p:tgtEl>
                  <p:spTgt spid="2"/>
                </p:tgtEl>
              </p:cMediaNode>
            </p:audio>
          </p:childTnLst>
        </p:cTn>
      </p:par>
    </p:tnLst>
    <p:bldLst>
      <p:bldP spid="8" grpId="0"/>
      <p:bldP spid="8" grpId="1"/>
      <p:bldP spid="10" grpId="0" animBg="1"/>
      <p:bldP spid="13" grpId="0"/>
      <p:bldP spid="13" grpId="1"/>
      <p:bldP spid="14" grpId="0"/>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MH_SubTitle_1"/>
          <p:cNvSpPr/>
          <p:nvPr>
            <p:custDataLst>
              <p:tags r:id="rId2"/>
            </p:custDataLst>
          </p:nvPr>
        </p:nvSpPr>
        <p:spPr>
          <a:xfrm>
            <a:off x="5379916" y="183683"/>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smtClean="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Tổng quan đề tài</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37" name="MH_Other_1"/>
          <p:cNvSpPr txBox="1"/>
          <p:nvPr>
            <p:custDataLst>
              <p:tags r:id="rId3"/>
            </p:custDataLst>
          </p:nvPr>
        </p:nvSpPr>
        <p:spPr>
          <a:xfrm flipH="1">
            <a:off x="5595556" y="232180"/>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a:solidFill>
                  <a:srgbClr val="FFFFFF"/>
                </a:solidFill>
                <a:latin typeface="Helvetica" panose="020B0604020202030204" pitchFamily="34" charset="0"/>
                <a:cs typeface="Times New Roman" pitchFamily="18" charset="0"/>
                <a:sym typeface="Arial" panose="020B0604020202020204" pitchFamily="34" charset="0"/>
              </a:rPr>
              <a:t>01</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19" name="MH_SubTitle_2"/>
          <p:cNvSpPr/>
          <p:nvPr>
            <p:custDataLst>
              <p:tags r:id="rId4"/>
            </p:custDataLst>
          </p:nvPr>
        </p:nvSpPr>
        <p:spPr>
          <a:xfrm flipH="1">
            <a:off x="3465637" y="1177137"/>
            <a:ext cx="4331889" cy="800417"/>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pPr lvl="0"/>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 Mô hình ERD</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38" name="MH_Other_2"/>
          <p:cNvSpPr txBox="1"/>
          <p:nvPr>
            <p:custDataLst>
              <p:tags r:id="rId5"/>
            </p:custDataLst>
          </p:nvPr>
        </p:nvSpPr>
        <p:spPr>
          <a:xfrm flipH="1">
            <a:off x="6645399" y="1221511"/>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a:solidFill>
                  <a:srgbClr val="FFFFFF"/>
                </a:solidFill>
                <a:latin typeface="Helvetica" panose="020B0604020202030204" pitchFamily="34" charset="0"/>
                <a:cs typeface="Times New Roman" pitchFamily="18" charset="0"/>
                <a:sym typeface="Arial" panose="020B0604020202020204" pitchFamily="34" charset="0"/>
              </a:rPr>
              <a:t>02</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12" name="MH_SubTitle_1"/>
          <p:cNvSpPr/>
          <p:nvPr>
            <p:custDataLst>
              <p:tags r:id="rId6"/>
            </p:custDataLst>
          </p:nvPr>
        </p:nvSpPr>
        <p:spPr>
          <a:xfrm>
            <a:off x="5277247" y="2160683"/>
            <a:ext cx="4968552" cy="779693"/>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 Mô hình dữ liệu quan hệ</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20" name="MH_Other_1"/>
          <p:cNvSpPr txBox="1"/>
          <p:nvPr>
            <p:custDataLst>
              <p:tags r:id="rId7"/>
            </p:custDataLst>
          </p:nvPr>
        </p:nvSpPr>
        <p:spPr>
          <a:xfrm flipH="1">
            <a:off x="5595556" y="2160683"/>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a:solidFill>
                  <a:srgbClr val="FFFFFF"/>
                </a:solidFill>
                <a:latin typeface="Helvetica" panose="020B0604020202030204" pitchFamily="34" charset="0"/>
                <a:cs typeface="Times New Roman" pitchFamily="18" charset="0"/>
                <a:sym typeface="Arial" panose="020B0604020202020204" pitchFamily="34" charset="0"/>
              </a:rPr>
              <a:t>03</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21" name="MH_SubTitle_2"/>
          <p:cNvSpPr/>
          <p:nvPr>
            <p:custDataLst>
              <p:tags r:id="rId8"/>
            </p:custDataLst>
          </p:nvPr>
        </p:nvSpPr>
        <p:spPr>
          <a:xfrm flipH="1">
            <a:off x="2900982" y="3105641"/>
            <a:ext cx="5328591" cy="88024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Các ràng buộc dữ liệu</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23" name="MH_Other_2"/>
          <p:cNvSpPr txBox="1"/>
          <p:nvPr>
            <p:custDataLst>
              <p:tags r:id="rId9"/>
            </p:custDataLst>
          </p:nvPr>
        </p:nvSpPr>
        <p:spPr>
          <a:xfrm flipH="1">
            <a:off x="7005439" y="3237735"/>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a:solidFill>
                  <a:srgbClr val="FFFFFF"/>
                </a:solidFill>
                <a:latin typeface="Helvetica" panose="020B0604020202030204" pitchFamily="34" charset="0"/>
                <a:cs typeface="Times New Roman" pitchFamily="18" charset="0"/>
                <a:sym typeface="Arial" panose="020B0604020202020204" pitchFamily="34" charset="0"/>
              </a:rPr>
              <a:t>04</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25" name="MH_Others_2"/>
          <p:cNvSpPr txBox="1"/>
          <p:nvPr>
            <p:custDataLst>
              <p:tags r:id="rId10"/>
            </p:custDataLst>
          </p:nvPr>
        </p:nvSpPr>
        <p:spPr>
          <a:xfrm>
            <a:off x="236687" y="-7912"/>
            <a:ext cx="3170810" cy="677108"/>
          </a:xfrm>
          <a:prstGeom prst="rect">
            <a:avLst/>
          </a:prstGeom>
          <a:noFill/>
        </p:spPr>
        <p:txBody>
          <a:bodyPr wrap="square" lIns="0" tIns="0" rIns="0" bIns="0">
            <a:spAutoFit/>
          </a:bodyPr>
          <a:lstStyle/>
          <a:p>
            <a:pPr algn="ctr">
              <a:defRPr/>
            </a:pPr>
            <a:r>
              <a:rPr lang="en-US" altLang="zh-CN" sz="4400" b="1" smtClean="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Nội dung</a:t>
            </a:r>
            <a:endParaRPr lang="zh-CN" altLang="en-US" sz="4400" b="1"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11" name="MH_SubTitle_1"/>
          <p:cNvSpPr/>
          <p:nvPr>
            <p:custDataLst>
              <p:tags r:id="rId11"/>
            </p:custDataLst>
          </p:nvPr>
        </p:nvSpPr>
        <p:spPr>
          <a:xfrm>
            <a:off x="5379915" y="4288139"/>
            <a:ext cx="4721868"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pPr lvl="0"/>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Phân quyền</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13" name="MH_Other_1"/>
          <p:cNvSpPr txBox="1"/>
          <p:nvPr>
            <p:custDataLst>
              <p:tags r:id="rId12"/>
            </p:custDataLst>
          </p:nvPr>
        </p:nvSpPr>
        <p:spPr>
          <a:xfrm flipH="1">
            <a:off x="5595556" y="4336636"/>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smtClean="0">
                <a:solidFill>
                  <a:srgbClr val="FFFFFF"/>
                </a:solidFill>
                <a:latin typeface="Helvetica" panose="020B0604020202030204" pitchFamily="34" charset="0"/>
                <a:cs typeface="Times New Roman" pitchFamily="18" charset="0"/>
                <a:sym typeface="Arial" panose="020B0604020202020204" pitchFamily="34" charset="0"/>
              </a:rPr>
              <a:t>05</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14" name="MH_SubTitle_2"/>
          <p:cNvSpPr/>
          <p:nvPr>
            <p:custDataLst>
              <p:tags r:id="rId13"/>
            </p:custDataLst>
          </p:nvPr>
        </p:nvSpPr>
        <p:spPr>
          <a:xfrm flipH="1">
            <a:off x="3261023" y="5109943"/>
            <a:ext cx="4536502" cy="972067"/>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pPr lvl="0"/>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15" name="MH_Other_2"/>
          <p:cNvSpPr txBox="1"/>
          <p:nvPr>
            <p:custDataLst>
              <p:tags r:id="rId14"/>
            </p:custDataLst>
          </p:nvPr>
        </p:nvSpPr>
        <p:spPr>
          <a:xfrm flipH="1">
            <a:off x="6645399" y="5325967"/>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smtClean="0">
                <a:solidFill>
                  <a:srgbClr val="FFFFFF"/>
                </a:solidFill>
                <a:latin typeface="Helvetica" panose="020B0604020202030204" pitchFamily="34" charset="0"/>
                <a:cs typeface="Times New Roman" pitchFamily="18" charset="0"/>
                <a:sym typeface="Arial" panose="020B0604020202020204" pitchFamily="34" charset="0"/>
              </a:rPr>
              <a:t>06</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17" name="MH_SubTitle_1"/>
          <p:cNvSpPr/>
          <p:nvPr>
            <p:custDataLst>
              <p:tags r:id="rId15"/>
            </p:custDataLst>
          </p:nvPr>
        </p:nvSpPr>
        <p:spPr>
          <a:xfrm>
            <a:off x="5235899" y="6145932"/>
            <a:ext cx="5009900" cy="926777"/>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smtClean="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  Demo</a:t>
            </a:r>
            <a:endParaRPr lang="en-US" altLang="zh-CN" sz="2400" dirty="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endParaRPr>
          </a:p>
        </p:txBody>
      </p:sp>
      <p:sp>
        <p:nvSpPr>
          <p:cNvPr id="18" name="MH_Other_1"/>
          <p:cNvSpPr txBox="1"/>
          <p:nvPr>
            <p:custDataLst>
              <p:tags r:id="rId16"/>
            </p:custDataLst>
          </p:nvPr>
        </p:nvSpPr>
        <p:spPr>
          <a:xfrm flipH="1">
            <a:off x="5595556" y="6265139"/>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smtClean="0">
                <a:solidFill>
                  <a:srgbClr val="FFFFFF"/>
                </a:solidFill>
                <a:latin typeface="Helvetica" panose="020B0604020202030204" pitchFamily="34" charset="0"/>
                <a:cs typeface="Times New Roman" pitchFamily="18" charset="0"/>
                <a:sym typeface="Arial" panose="020B0604020202020204" pitchFamily="34" charset="0"/>
              </a:rPr>
              <a:t>07</a:t>
            </a:r>
            <a:endParaRPr lang="zh-CN" altLang="en-US" sz="4000" dirty="0">
              <a:solidFill>
                <a:srgbClr val="FFFFFF"/>
              </a:solidFill>
              <a:latin typeface="Helvetica" panose="020B0604020202030204" pitchFamily="34" charset="0"/>
              <a:cs typeface="Times New Roman" pitchFamily="18" charset="0"/>
              <a:sym typeface="Arial" panose="020B0604020202020204" pitchFamily="34" charset="0"/>
            </a:endParaRPr>
          </a:p>
        </p:txBody>
      </p:sp>
      <p:sp>
        <p:nvSpPr>
          <p:cNvPr id="22" name="TextBox 21"/>
          <p:cNvSpPr txBox="1"/>
          <p:nvPr/>
        </p:nvSpPr>
        <p:spPr>
          <a:xfrm>
            <a:off x="3549055" y="5205758"/>
            <a:ext cx="3131910" cy="1200329"/>
          </a:xfrm>
          <a:prstGeom prst="rect">
            <a:avLst/>
          </a:prstGeom>
          <a:noFill/>
        </p:spPr>
        <p:txBody>
          <a:bodyPr wrap="square" rtlCol="0">
            <a:spAutoFit/>
          </a:bodyPr>
          <a:lstStyle/>
          <a:p>
            <a:pPr algn="ctr"/>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 Kết </a:t>
            </a:r>
            <a:r>
              <a:rPr lang="en-US" altLang="zh-CN" sz="2400" smtClean="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quả và </a:t>
            </a:r>
          </a:p>
          <a:p>
            <a:pPr algn="ctr"/>
            <a:r>
              <a:rPr lang="en-US" altLang="zh-CN" sz="2400" smtClean="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hướng </a:t>
            </a:r>
            <a:r>
              <a:rPr lang="en-US" altLang="zh-CN" sz="2400">
                <a:solidFill>
                  <a:schemeClr val="bg1">
                    <a:lumMod val="65000"/>
                  </a:schemeClr>
                </a:solidFill>
                <a:latin typeface="Helvetica" panose="020B0604020202030204" pitchFamily="34" charset="0"/>
                <a:ea typeface="微软雅黑" panose="020B0503020204020204" pitchFamily="34" charset="-122"/>
                <a:sym typeface="Arial" panose="020B0604020202020204" pitchFamily="34" charset="0"/>
              </a:rPr>
              <a:t>phát  triển</a:t>
            </a:r>
          </a:p>
          <a:p>
            <a:pPr algn="ctr"/>
            <a:endParaRPr lang="vi-VN" sz="2400"/>
          </a:p>
        </p:txBody>
      </p:sp>
    </p:spTree>
    <p:custDataLst>
      <p:tags r:id="rId1"/>
    </p:custDataLst>
    <p:extLst>
      <p:ext uri="{BB962C8B-B14F-4D97-AF65-F5344CB8AC3E}">
        <p14:creationId xmlns:p14="http://schemas.microsoft.com/office/powerpoint/2010/main" val="37316208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fill="hold"/>
                                        <p:tgtEl>
                                          <p:spTgt spid="37"/>
                                        </p:tgtEl>
                                        <p:attrNameLst>
                                          <p:attrName>ppt_x</p:attrName>
                                        </p:attrNameLst>
                                      </p:cBhvr>
                                      <p:tavLst>
                                        <p:tav tm="0">
                                          <p:val>
                                            <p:strVal val="1+#ppt_w/2"/>
                                          </p:val>
                                        </p:tav>
                                        <p:tav tm="100000">
                                          <p:val>
                                            <p:strVal val="#ppt_x"/>
                                          </p:val>
                                        </p:tav>
                                      </p:tavLst>
                                    </p:anim>
                                    <p:anim calcmode="lin" valueType="num">
                                      <p:cBhvr additive="base">
                                        <p:cTn id="12"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500" fill="hold"/>
                                        <p:tgtEl>
                                          <p:spTgt spid="19"/>
                                        </p:tgtEl>
                                        <p:attrNameLst>
                                          <p:attrName>ppt_x</p:attrName>
                                        </p:attrNameLst>
                                      </p:cBhvr>
                                      <p:tavLst>
                                        <p:tav tm="0">
                                          <p:val>
                                            <p:strVal val="0-#ppt_w/2"/>
                                          </p:val>
                                        </p:tav>
                                        <p:tav tm="100000">
                                          <p:val>
                                            <p:strVal val="#ppt_x"/>
                                          </p:val>
                                        </p:tav>
                                      </p:tavLst>
                                    </p:anim>
                                    <p:anim calcmode="lin" valueType="num">
                                      <p:cBhvr additive="base">
                                        <p:cTn id="18" dur="500" fill="hold"/>
                                        <p:tgtEl>
                                          <p:spTgt spid="19"/>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additive="base">
                                        <p:cTn id="21" dur="500" fill="hold"/>
                                        <p:tgtEl>
                                          <p:spTgt spid="38"/>
                                        </p:tgtEl>
                                        <p:attrNameLst>
                                          <p:attrName>ppt_x</p:attrName>
                                        </p:attrNameLst>
                                      </p:cBhvr>
                                      <p:tavLst>
                                        <p:tav tm="0">
                                          <p:val>
                                            <p:strVal val="0-#ppt_w/2"/>
                                          </p:val>
                                        </p:tav>
                                        <p:tav tm="100000">
                                          <p:val>
                                            <p:strVal val="#ppt_x"/>
                                          </p:val>
                                        </p:tav>
                                      </p:tavLst>
                                    </p:anim>
                                    <p:anim calcmode="lin" valueType="num">
                                      <p:cBhvr additive="base">
                                        <p:cTn id="22"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1+#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0-#ppt_w/2"/>
                                          </p:val>
                                        </p:tav>
                                        <p:tav tm="100000">
                                          <p:val>
                                            <p:strVal val="#ppt_x"/>
                                          </p:val>
                                        </p:tav>
                                      </p:tavLst>
                                    </p:anim>
                                    <p:anim calcmode="lin" valueType="num">
                                      <p:cBhvr additive="base">
                                        <p:cTn id="38" dur="500" fill="hold"/>
                                        <p:tgtEl>
                                          <p:spTgt spid="21"/>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500" fill="hold"/>
                                        <p:tgtEl>
                                          <p:spTgt spid="11"/>
                                        </p:tgtEl>
                                        <p:attrNameLst>
                                          <p:attrName>ppt_x</p:attrName>
                                        </p:attrNameLst>
                                      </p:cBhvr>
                                      <p:tavLst>
                                        <p:tav tm="0">
                                          <p:val>
                                            <p:strVal val="1+#ppt_w/2"/>
                                          </p:val>
                                        </p:tav>
                                        <p:tav tm="100000">
                                          <p:val>
                                            <p:strVal val="#ppt_x"/>
                                          </p:val>
                                        </p:tav>
                                      </p:tavLst>
                                    </p:anim>
                                    <p:anim calcmode="lin" valueType="num">
                                      <p:cBhvr additive="base">
                                        <p:cTn id="48" dur="500" fill="hold"/>
                                        <p:tgtEl>
                                          <p:spTgt spid="11"/>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1+#ppt_w/2"/>
                                          </p:val>
                                        </p:tav>
                                        <p:tav tm="100000">
                                          <p:val>
                                            <p:strVal val="#ppt_x"/>
                                          </p:val>
                                        </p:tav>
                                      </p:tavLst>
                                    </p:anim>
                                    <p:anim calcmode="lin" valueType="num">
                                      <p:cBhvr additive="base">
                                        <p:cTn id="5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0-#ppt_w/2"/>
                                          </p:val>
                                        </p:tav>
                                        <p:tav tm="100000">
                                          <p:val>
                                            <p:strVal val="#ppt_x"/>
                                          </p:val>
                                        </p:tav>
                                      </p:tavLst>
                                    </p:anim>
                                    <p:anim calcmode="lin" valueType="num">
                                      <p:cBhvr additive="base">
                                        <p:cTn id="58" dur="500" fill="hold"/>
                                        <p:tgtEl>
                                          <p:spTgt spid="14"/>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500" fill="hold"/>
                                        <p:tgtEl>
                                          <p:spTgt spid="15"/>
                                        </p:tgtEl>
                                        <p:attrNameLst>
                                          <p:attrName>ppt_x</p:attrName>
                                        </p:attrNameLst>
                                      </p:cBhvr>
                                      <p:tavLst>
                                        <p:tav tm="0">
                                          <p:val>
                                            <p:strVal val="0-#ppt_w/2"/>
                                          </p:val>
                                        </p:tav>
                                        <p:tav tm="100000">
                                          <p:val>
                                            <p:strVal val="#ppt_x"/>
                                          </p:val>
                                        </p:tav>
                                      </p:tavLst>
                                    </p:anim>
                                    <p:anim calcmode="lin" valueType="num">
                                      <p:cBhvr additive="base">
                                        <p:cTn id="62" dur="500" fill="hold"/>
                                        <p:tgtEl>
                                          <p:spTgt spid="15"/>
                                        </p:tgtEl>
                                        <p:attrNameLst>
                                          <p:attrName>ppt_y</p:attrName>
                                        </p:attrNameLst>
                                      </p:cBhvr>
                                      <p:tavLst>
                                        <p:tav tm="0">
                                          <p:val>
                                            <p:strVal val="#ppt_y"/>
                                          </p:val>
                                        </p:tav>
                                        <p:tav tm="100000">
                                          <p:val>
                                            <p:strVal val="#ppt_y"/>
                                          </p:val>
                                        </p:tav>
                                      </p:tavLst>
                                    </p:anim>
                                  </p:childTnLst>
                                </p:cTn>
                              </p:par>
                            </p:childTnLst>
                          </p:cTn>
                        </p:par>
                        <p:par>
                          <p:cTn id="63" fill="hold">
                            <p:stCondLst>
                              <p:cond delay="500"/>
                            </p:stCondLst>
                            <p:childTnLst>
                              <p:par>
                                <p:cTn id="64" presetID="9" presetClass="entr" presetSubtype="0" fill="hold" grpId="0" nodeType="after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dissolve">
                                      <p:cBhvr>
                                        <p:cTn id="66" dur="500"/>
                                        <p:tgtEl>
                                          <p:spTgt spid="22"/>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2"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anim calcmode="lin" valueType="num">
                                      <p:cBhvr additive="base">
                                        <p:cTn id="71" dur="500" fill="hold"/>
                                        <p:tgtEl>
                                          <p:spTgt spid="17"/>
                                        </p:tgtEl>
                                        <p:attrNameLst>
                                          <p:attrName>ppt_x</p:attrName>
                                        </p:attrNameLst>
                                      </p:cBhvr>
                                      <p:tavLst>
                                        <p:tav tm="0">
                                          <p:val>
                                            <p:strVal val="1+#ppt_w/2"/>
                                          </p:val>
                                        </p:tav>
                                        <p:tav tm="100000">
                                          <p:val>
                                            <p:strVal val="#ppt_x"/>
                                          </p:val>
                                        </p:tav>
                                      </p:tavLst>
                                    </p:anim>
                                    <p:anim calcmode="lin" valueType="num">
                                      <p:cBhvr additive="base">
                                        <p:cTn id="72" dur="500" fill="hold"/>
                                        <p:tgtEl>
                                          <p:spTgt spid="17"/>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0"/>
                                  </p:stCondLst>
                                  <p:childTnLst>
                                    <p:set>
                                      <p:cBhvr>
                                        <p:cTn id="74" dur="1" fill="hold">
                                          <p:stCondLst>
                                            <p:cond delay="0"/>
                                          </p:stCondLst>
                                        </p:cTn>
                                        <p:tgtEl>
                                          <p:spTgt spid="18"/>
                                        </p:tgtEl>
                                        <p:attrNameLst>
                                          <p:attrName>style.visibility</p:attrName>
                                        </p:attrNameLst>
                                      </p:cBhvr>
                                      <p:to>
                                        <p:strVal val="visible"/>
                                      </p:to>
                                    </p:set>
                                    <p:anim calcmode="lin" valueType="num">
                                      <p:cBhvr additive="base">
                                        <p:cTn id="75" dur="500" fill="hold"/>
                                        <p:tgtEl>
                                          <p:spTgt spid="18"/>
                                        </p:tgtEl>
                                        <p:attrNameLst>
                                          <p:attrName>ppt_x</p:attrName>
                                        </p:attrNameLst>
                                      </p:cBhvr>
                                      <p:tavLst>
                                        <p:tav tm="0">
                                          <p:val>
                                            <p:strVal val="1+#ppt_w/2"/>
                                          </p:val>
                                        </p:tav>
                                        <p:tav tm="100000">
                                          <p:val>
                                            <p:strVal val="#ppt_x"/>
                                          </p:val>
                                        </p:tav>
                                      </p:tavLst>
                                    </p:anim>
                                    <p:anim calcmode="lin" valueType="num">
                                      <p:cBhvr additive="base">
                                        <p:cTn id="76"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7" grpId="0"/>
      <p:bldP spid="19" grpId="0" animBg="1"/>
      <p:bldP spid="38" grpId="0"/>
      <p:bldP spid="12" grpId="0" animBg="1"/>
      <p:bldP spid="20" grpId="0"/>
      <p:bldP spid="21" grpId="0" animBg="1"/>
      <p:bldP spid="23" grpId="0"/>
      <p:bldP spid="11" grpId="0" animBg="1"/>
      <p:bldP spid="13" grpId="0"/>
      <p:bldP spid="14" grpId="0" animBg="1"/>
      <p:bldP spid="15" grpId="0"/>
      <p:bldP spid="17" grpId="0" animBg="1"/>
      <p:bldP spid="18" grpId="0"/>
      <p:bldP spid="2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文本框 2"/>
          <p:cNvSpPr txBox="1">
            <a:spLocks noChangeArrowheads="1"/>
          </p:cNvSpPr>
          <p:nvPr>
            <p:custDataLst>
              <p:tags r:id="rId2"/>
            </p:custDataLst>
          </p:nvPr>
        </p:nvSpPr>
        <p:spPr bwMode="auto">
          <a:xfrm>
            <a:off x="-267369" y="-569771"/>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01</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7" name="直接连接符 6"/>
          <p:cNvCxnSpPr/>
          <p:nvPr>
            <p:custDataLst>
              <p:tags r:id="rId3"/>
            </p:custDataLst>
          </p:nvPr>
        </p:nvCxnSpPr>
        <p:spPr>
          <a:xfrm>
            <a:off x="3964068" y="1091229"/>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52" name="文本框 11"/>
          <p:cNvSpPr txBox="1">
            <a:spLocks noChangeArrowheads="1"/>
          </p:cNvSpPr>
          <p:nvPr>
            <p:custDataLst>
              <p:tags r:id="rId4"/>
            </p:custDataLst>
          </p:nvPr>
        </p:nvSpPr>
        <p:spPr bwMode="auto">
          <a:xfrm>
            <a:off x="216688" y="799066"/>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8" name="矩形 7"/>
          <p:cNvSpPr/>
          <p:nvPr/>
        </p:nvSpPr>
        <p:spPr>
          <a:xfrm>
            <a:off x="3779409" y="223399"/>
            <a:ext cx="5192627" cy="830997"/>
          </a:xfrm>
          <a:prstGeom prst="rect">
            <a:avLst/>
          </a:prstGeom>
        </p:spPr>
        <p:txBody>
          <a:bodyPr wrap="square" lIns="0" tIns="0" rIns="0" bIns="0">
            <a:spAutoFit/>
          </a:bodyPr>
          <a:lstStyle/>
          <a:p>
            <a:r>
              <a:rPr lang="en-US" altLang="zh-CN" sz="54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Tổng quan đề tài</a:t>
            </a:r>
            <a:endParaRPr lang="zh-CN" altLang="en-US" sz="54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pic>
        <p:nvPicPr>
          <p:cNvPr id="1026" name="Picture 2" descr="icon-2 – Thẩm định giá V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328" y="3832349"/>
            <a:ext cx="2085975" cy="2085976"/>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hức năng nhiệm vụ phòng Tổ chức hành chính - Tài vụ - Trung tâm ..."/>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49055" y="2032149"/>
            <a:ext cx="3905250" cy="3048001"/>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p:cNvCxnSpPr/>
          <p:nvPr/>
        </p:nvCxnSpPr>
        <p:spPr>
          <a:xfrm flipV="1">
            <a:off x="2588303" y="4192389"/>
            <a:ext cx="1464808" cy="576064"/>
          </a:xfrm>
          <a:prstGeom prst="straightConnector1">
            <a:avLst/>
          </a:prstGeom>
          <a:ln w="76200">
            <a:solidFill>
              <a:srgbClr val="FF9900"/>
            </a:solidFill>
            <a:tailEnd type="arrow"/>
          </a:ln>
        </p:spPr>
        <p:style>
          <a:lnRef idx="3">
            <a:schemeClr val="accent1"/>
          </a:lnRef>
          <a:fillRef idx="0">
            <a:schemeClr val="accent1"/>
          </a:fillRef>
          <a:effectRef idx="2">
            <a:schemeClr val="accent1"/>
          </a:effectRef>
          <a:fontRef idx="minor">
            <a:schemeClr val="tx1"/>
          </a:fontRef>
        </p:style>
      </p:cxnSp>
      <p:pic>
        <p:nvPicPr>
          <p:cNvPr id="1031" name="Picture 7" descr="Khách hàng tiêu biểu | Thiết bị làm sạch Tân Phát"/>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25719" y="960586"/>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Icon-kiến-thức-min - Trung Tâm Đào Tạo Marketing Online Uy Tín Số ..."/>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652279" y="4550425"/>
            <a:ext cx="1083674" cy="108367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0125036" y="3539507"/>
            <a:ext cx="944489" cy="523220"/>
          </a:xfrm>
          <a:prstGeom prst="rect">
            <a:avLst/>
          </a:prstGeom>
          <a:solidFill>
            <a:schemeClr val="bg1"/>
          </a:solidFill>
        </p:spPr>
        <p:txBody>
          <a:bodyPr wrap="none" rtlCol="0">
            <a:spAutoFit/>
          </a:bodyPr>
          <a:lstStyle/>
          <a:p>
            <a:r>
              <a:rPr lang="en-US" sz="2800" b="1" smtClean="0">
                <a:solidFill>
                  <a:srgbClr val="FF0000"/>
                </a:solidFill>
              </a:rPr>
              <a:t>Khoa</a:t>
            </a:r>
            <a:endParaRPr lang="vi-VN" sz="2800" b="1">
              <a:solidFill>
                <a:srgbClr val="FF0000"/>
              </a:solidFill>
            </a:endParaRPr>
          </a:p>
        </p:txBody>
      </p:sp>
      <p:sp>
        <p:nvSpPr>
          <p:cNvPr id="15" name="TextBox 14"/>
          <p:cNvSpPr txBox="1"/>
          <p:nvPr/>
        </p:nvSpPr>
        <p:spPr>
          <a:xfrm>
            <a:off x="11685959" y="5656715"/>
            <a:ext cx="1148328" cy="523220"/>
          </a:xfrm>
          <a:prstGeom prst="rect">
            <a:avLst/>
          </a:prstGeom>
          <a:solidFill>
            <a:schemeClr val="bg1"/>
          </a:solidFill>
        </p:spPr>
        <p:txBody>
          <a:bodyPr wrap="none" rtlCol="0">
            <a:spAutoFit/>
          </a:bodyPr>
          <a:lstStyle/>
          <a:p>
            <a:r>
              <a:rPr lang="en-US" sz="2800" b="1" smtClean="0">
                <a:solidFill>
                  <a:srgbClr val="FF0000"/>
                </a:solidFill>
              </a:rPr>
              <a:t>Ngành</a:t>
            </a:r>
            <a:endParaRPr lang="vi-VN" sz="2800" b="1">
              <a:solidFill>
                <a:srgbClr val="FF0000"/>
              </a:solidFill>
            </a:endParaRPr>
          </a:p>
        </p:txBody>
      </p:sp>
      <p:pic>
        <p:nvPicPr>
          <p:cNvPr id="16" name="Picture 9" descr="Icon-kiến-thức-min - Trung Tâm Đào Tạo Marketing Online Uy Tín Số ..."/>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173791" y="4550425"/>
            <a:ext cx="1083674" cy="108367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10173791" y="5656715"/>
            <a:ext cx="1148328" cy="523220"/>
          </a:xfrm>
          <a:prstGeom prst="rect">
            <a:avLst/>
          </a:prstGeom>
          <a:solidFill>
            <a:schemeClr val="bg1"/>
          </a:solidFill>
        </p:spPr>
        <p:txBody>
          <a:bodyPr wrap="none" rtlCol="0">
            <a:spAutoFit/>
          </a:bodyPr>
          <a:lstStyle/>
          <a:p>
            <a:r>
              <a:rPr lang="en-US" sz="2800" b="1" smtClean="0">
                <a:solidFill>
                  <a:srgbClr val="FF0000"/>
                </a:solidFill>
              </a:rPr>
              <a:t>Ngành</a:t>
            </a:r>
            <a:endParaRPr lang="vi-VN" sz="2800" b="1">
              <a:solidFill>
                <a:srgbClr val="FF0000"/>
              </a:solidFill>
            </a:endParaRPr>
          </a:p>
        </p:txBody>
      </p:sp>
      <p:pic>
        <p:nvPicPr>
          <p:cNvPr id="18" name="Picture 9" descr="Icon-kiến-thức-min - Trung Tâm Đào Tạo Marketing Online Uy Tín Số ..."/>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61623" y="4538313"/>
            <a:ext cx="1083674" cy="1083674"/>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8665423" y="5644603"/>
            <a:ext cx="1148328" cy="523220"/>
          </a:xfrm>
          <a:prstGeom prst="rect">
            <a:avLst/>
          </a:prstGeom>
          <a:solidFill>
            <a:schemeClr val="bg1"/>
          </a:solidFill>
        </p:spPr>
        <p:txBody>
          <a:bodyPr wrap="none" rtlCol="0">
            <a:spAutoFit/>
          </a:bodyPr>
          <a:lstStyle/>
          <a:p>
            <a:r>
              <a:rPr lang="en-US" sz="2800" b="1" smtClean="0">
                <a:solidFill>
                  <a:srgbClr val="FF0000"/>
                </a:solidFill>
              </a:rPr>
              <a:t>Ngành</a:t>
            </a:r>
            <a:endParaRPr lang="vi-VN" sz="2800" b="1">
              <a:solidFill>
                <a:srgbClr val="FF0000"/>
              </a:solidFill>
            </a:endParaRPr>
          </a:p>
        </p:txBody>
      </p:sp>
    </p:spTree>
    <p:custDataLst>
      <p:tags r:id="rId1"/>
    </p:custDataLst>
    <p:extLst>
      <p:ext uri="{BB962C8B-B14F-4D97-AF65-F5344CB8AC3E}">
        <p14:creationId xmlns:p14="http://schemas.microsoft.com/office/powerpoint/2010/main" val="352118867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0-#ppt_w/2"/>
                                          </p:val>
                                        </p:tav>
                                        <p:tav tm="100000">
                                          <p:val>
                                            <p:strVal val="#ppt_x"/>
                                          </p:val>
                                        </p:tav>
                                      </p:tavLst>
                                    </p:anim>
                                    <p:anim calcmode="lin" valueType="num">
                                      <p:cBhvr additive="base">
                                        <p:cTn id="12" dur="500" fill="hold"/>
                                        <p:tgtEl>
                                          <p:spTgt spid="205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4*#ppt_w"/>
                                          </p:val>
                                        </p:tav>
                                        <p:tav tm="100000">
                                          <p:val>
                                            <p:strVal val="#ppt_w"/>
                                          </p:val>
                                        </p:tav>
                                      </p:tavLst>
                                    </p:anim>
                                    <p:anim calcmode="lin" valueType="num">
                                      <p:cBhvr>
                                        <p:cTn id="17" dur="500" fill="hold"/>
                                        <p:tgtEl>
                                          <p:spTgt spid="8"/>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arn(inVertic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barn(inVertical)">
                                      <p:cBhvr>
                                        <p:cTn id="26" dur="500"/>
                                        <p:tgtEl>
                                          <p:spTgt spid="102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barn(inVertical)">
                                      <p:cBhvr>
                                        <p:cTn id="31" dur="500"/>
                                        <p:tgtEl>
                                          <p:spTgt spid="3"/>
                                        </p:tgtEl>
                                      </p:cBhvr>
                                    </p:animEffect>
                                  </p:childTnLst>
                                </p:cTn>
                              </p:par>
                              <p:par>
                                <p:cTn id="32" presetID="16" presetClass="entr" presetSubtype="21" fill="hold" nodeType="withEffect">
                                  <p:stCondLst>
                                    <p:cond delay="0"/>
                                  </p:stCondLst>
                                  <p:childTnLst>
                                    <p:set>
                                      <p:cBhvr>
                                        <p:cTn id="33" dur="1" fill="hold">
                                          <p:stCondLst>
                                            <p:cond delay="0"/>
                                          </p:stCondLst>
                                        </p:cTn>
                                        <p:tgtEl>
                                          <p:spTgt spid="1029"/>
                                        </p:tgtEl>
                                        <p:attrNameLst>
                                          <p:attrName>style.visibility</p:attrName>
                                        </p:attrNameLst>
                                      </p:cBhvr>
                                      <p:to>
                                        <p:strVal val="visible"/>
                                      </p:to>
                                    </p:set>
                                    <p:animEffect transition="in" filter="barn(inVertical)">
                                      <p:cBhvr>
                                        <p:cTn id="34" dur="500"/>
                                        <p:tgtEl>
                                          <p:spTgt spid="102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031"/>
                                        </p:tgtEl>
                                        <p:attrNameLst>
                                          <p:attrName>style.visibility</p:attrName>
                                        </p:attrNameLst>
                                      </p:cBhvr>
                                      <p:to>
                                        <p:strVal val="visible"/>
                                      </p:to>
                                    </p:set>
                                    <p:animEffect transition="in" filter="wipe(down)">
                                      <p:cBhvr>
                                        <p:cTn id="39" dur="500"/>
                                        <p:tgtEl>
                                          <p:spTgt spid="1031"/>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down)">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randombar(horizontal)">
                                      <p:cBhvr>
                                        <p:cTn id="47" dur="500"/>
                                        <p:tgtEl>
                                          <p:spTgt spid="18"/>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randombar(horizontal)">
                                      <p:cBhvr>
                                        <p:cTn id="50" dur="500"/>
                                        <p:tgtEl>
                                          <p:spTgt spid="19"/>
                                        </p:tgtEl>
                                      </p:cBhvr>
                                    </p:animEffect>
                                  </p:childTnLst>
                                </p:cTn>
                              </p:par>
                              <p:par>
                                <p:cTn id="51" presetID="14" presetClass="entr" presetSubtype="1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randombar(horizontal)">
                                      <p:cBhvr>
                                        <p:cTn id="53" dur="500"/>
                                        <p:tgtEl>
                                          <p:spTgt spid="16"/>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randombar(horizontal)">
                                      <p:cBhvr>
                                        <p:cTn id="56" dur="500"/>
                                        <p:tgtEl>
                                          <p:spTgt spid="17"/>
                                        </p:tgtEl>
                                      </p:cBhvr>
                                    </p:animEffect>
                                  </p:childTnLst>
                                </p:cTn>
                              </p:par>
                              <p:par>
                                <p:cTn id="57" presetID="14" presetClass="entr" presetSubtype="10" fill="hold" nodeType="withEffect">
                                  <p:stCondLst>
                                    <p:cond delay="0"/>
                                  </p:stCondLst>
                                  <p:childTnLst>
                                    <p:set>
                                      <p:cBhvr>
                                        <p:cTn id="58" dur="1" fill="hold">
                                          <p:stCondLst>
                                            <p:cond delay="0"/>
                                          </p:stCondLst>
                                        </p:cTn>
                                        <p:tgtEl>
                                          <p:spTgt spid="1033"/>
                                        </p:tgtEl>
                                        <p:attrNameLst>
                                          <p:attrName>style.visibility</p:attrName>
                                        </p:attrNameLst>
                                      </p:cBhvr>
                                      <p:to>
                                        <p:strVal val="visible"/>
                                      </p:to>
                                    </p:set>
                                    <p:animEffect transition="in" filter="randombar(horizontal)">
                                      <p:cBhvr>
                                        <p:cTn id="59" dur="500"/>
                                        <p:tgtEl>
                                          <p:spTgt spid="1033"/>
                                        </p:tgtEl>
                                      </p:cBhvr>
                                    </p:animEffect>
                                  </p:childTnLst>
                                </p:cTn>
                              </p:par>
                              <p:par>
                                <p:cTn id="60" presetID="14" presetClass="entr" presetSubtype="1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randombar(horizontal)">
                                      <p:cBhvr>
                                        <p:cTn id="6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2052" grpId="0" animBg="1"/>
      <p:bldP spid="8" grpId="0"/>
      <p:bldP spid="5" grpId="0" animBg="1"/>
      <p:bldP spid="15" grpId="0" animBg="1"/>
      <p:bldP spid="17"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6727" y="71614"/>
            <a:ext cx="6048672" cy="828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89215" y="162575"/>
            <a:ext cx="6408712" cy="6982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7"/>
          <p:cNvSpPr/>
          <p:nvPr/>
        </p:nvSpPr>
        <p:spPr>
          <a:xfrm>
            <a:off x="228636" y="2464197"/>
            <a:ext cx="6560779" cy="830997"/>
          </a:xfrm>
          <a:prstGeom prst="rect">
            <a:avLst/>
          </a:prstGeom>
        </p:spPr>
        <p:txBody>
          <a:bodyPr wrap="square" lIns="0" tIns="0" rIns="0" bIns="0">
            <a:spAutoFit/>
          </a:bodyPr>
          <a:lstStyle/>
          <a:p>
            <a:r>
              <a:rPr lang="en-US" altLang="zh-CN" sz="540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 </a:t>
            </a:r>
            <a:r>
              <a:rPr lang="en-US" altLang="zh-CN" sz="54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Mô hình ERD</a:t>
            </a:r>
            <a:endParaRPr lang="zh-CN" altLang="en-US" sz="54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5" name="文本框 2"/>
          <p:cNvSpPr txBox="1">
            <a:spLocks noChangeArrowheads="1"/>
          </p:cNvSpPr>
          <p:nvPr>
            <p:custDataLst>
              <p:tags r:id="rId1"/>
            </p:custDataLst>
          </p:nvPr>
        </p:nvSpPr>
        <p:spPr bwMode="auto">
          <a:xfrm>
            <a:off x="-225793" y="-442304"/>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02</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6" name="直接连接符 14"/>
          <p:cNvCxnSpPr/>
          <p:nvPr>
            <p:custDataLst>
              <p:tags r:id="rId2"/>
            </p:custDataLst>
          </p:nvPr>
        </p:nvCxnSpPr>
        <p:spPr>
          <a:xfrm>
            <a:off x="189220" y="3328293"/>
            <a:ext cx="4575920"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 name="文本框 11"/>
          <p:cNvSpPr txBox="1">
            <a:spLocks noChangeArrowheads="1"/>
          </p:cNvSpPr>
          <p:nvPr>
            <p:custDataLst>
              <p:tags r:id="rId3"/>
            </p:custDataLst>
          </p:nvPr>
        </p:nvSpPr>
        <p:spPr bwMode="auto">
          <a:xfrm>
            <a:off x="258264" y="926533"/>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29811989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strVal val="4*#ppt_w"/>
                                          </p:val>
                                        </p:tav>
                                        <p:tav tm="100000">
                                          <p:val>
                                            <p:strVal val="#ppt_w"/>
                                          </p:val>
                                        </p:tav>
                                      </p:tavLst>
                                    </p:anim>
                                    <p:anim calcmode="lin" valueType="num">
                                      <p:cBhvr>
                                        <p:cTn id="17" dur="500" fill="hold"/>
                                        <p:tgtEl>
                                          <p:spTgt spid="4"/>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arn(inVertical)">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1000"/>
                                        <p:tgtEl>
                                          <p:spTgt spid="1026"/>
                                        </p:tgtEl>
                                      </p:cBhvr>
                                    </p:animEffect>
                                    <p:anim calcmode="lin" valueType="num">
                                      <p:cBhvr>
                                        <p:cTn id="27" dur="1000" fill="hold"/>
                                        <p:tgtEl>
                                          <p:spTgt spid="1026"/>
                                        </p:tgtEl>
                                        <p:attrNameLst>
                                          <p:attrName>ppt_x</p:attrName>
                                        </p:attrNameLst>
                                      </p:cBhvr>
                                      <p:tavLst>
                                        <p:tav tm="0">
                                          <p:val>
                                            <p:strVal val="#ppt_x"/>
                                          </p:val>
                                        </p:tav>
                                        <p:tav tm="100000">
                                          <p:val>
                                            <p:strVal val="#ppt_x"/>
                                          </p:val>
                                        </p:tav>
                                      </p:tavLst>
                                    </p:anim>
                                    <p:anim calcmode="lin" valueType="num">
                                      <p:cBhvr>
                                        <p:cTn id="28"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629236" y="2824237"/>
            <a:ext cx="7568891" cy="738664"/>
          </a:xfrm>
          <a:prstGeom prst="rect">
            <a:avLst/>
          </a:prstGeom>
        </p:spPr>
        <p:txBody>
          <a:bodyPr wrap="square" lIns="0" tIns="0" rIns="0" bIns="0">
            <a:spAutoFit/>
          </a:bodyPr>
          <a:lstStyle/>
          <a:p>
            <a:r>
              <a:rPr lang="en-US" altLang="zh-CN" sz="48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Mô hình dữ liệu quan hệ</a:t>
            </a:r>
            <a:endParaRPr lang="zh-CN" altLang="en-US" sz="48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2"/>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03</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5629236" y="3597628"/>
            <a:ext cx="6560779"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Tree>
    <p:custDataLst>
      <p:tags r:id="rId1"/>
    </p:custDataLst>
    <p:extLst>
      <p:ext uri="{BB962C8B-B14F-4D97-AF65-F5344CB8AC3E}">
        <p14:creationId xmlns:p14="http://schemas.microsoft.com/office/powerpoint/2010/main" val="37638518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strVal val="4*#ppt_w"/>
                                          </p:val>
                                        </p:tav>
                                        <p:tav tm="100000">
                                          <p:val>
                                            <p:strVal val="#ppt_w"/>
                                          </p:val>
                                        </p:tav>
                                      </p:tavLst>
                                    </p:anim>
                                    <p:anim calcmode="lin" valueType="num">
                                      <p:cBhvr>
                                        <p:cTn id="17" dur="500" fill="hold"/>
                                        <p:tgtEl>
                                          <p:spTgt spid="8"/>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barn(inVertical)">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727" y="71614"/>
            <a:ext cx="6048672" cy="828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8695" y="79108"/>
            <a:ext cx="6408712" cy="6982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组合 6"/>
          <p:cNvGrpSpPr/>
          <p:nvPr/>
        </p:nvGrpSpPr>
        <p:grpSpPr>
          <a:xfrm>
            <a:off x="7149455" y="1"/>
            <a:ext cx="5504224" cy="7232650"/>
            <a:chOff x="3237545" y="4561747"/>
            <a:chExt cx="1146960" cy="1146960"/>
          </a:xfrm>
        </p:grpSpPr>
        <p:sp>
          <p:nvSpPr>
            <p:cNvPr id="5" name="圆角矩形 7"/>
            <p:cNvSpPr/>
            <p:nvPr/>
          </p:nvSpPr>
          <p:spPr>
            <a:xfrm>
              <a:off x="3237545" y="4561747"/>
              <a:ext cx="1146960" cy="1146960"/>
            </a:xfrm>
            <a:prstGeom prst="roundRect">
              <a:avLst>
                <a:gd name="adj" fmla="val 9039"/>
              </a:avLst>
            </a:prstGeom>
            <a:solidFill>
              <a:schemeClr val="accent2"/>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829">
                <a:defRPr/>
              </a:pPr>
              <a:endParaRPr lang="zh-CN" altLang="en-US" sz="1400">
                <a:solidFill>
                  <a:srgbClr val="FFFFFF"/>
                </a:solidFill>
                <a:latin typeface="微软雅黑"/>
                <a:ea typeface="微软雅黑"/>
              </a:endParaRPr>
            </a:p>
          </p:txBody>
        </p:sp>
        <p:sp>
          <p:nvSpPr>
            <p:cNvPr id="6" name="圆角矩形 8"/>
            <p:cNvSpPr/>
            <p:nvPr/>
          </p:nvSpPr>
          <p:spPr>
            <a:xfrm>
              <a:off x="3294838" y="4589569"/>
              <a:ext cx="1032367" cy="1106891"/>
            </a:xfrm>
            <a:prstGeom prst="roundRect">
              <a:avLst>
                <a:gd name="adj" fmla="val 9613"/>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85829">
                <a:defRPr/>
              </a:pPr>
              <a:endParaRPr lang="zh-CN" altLang="en-US" sz="1400">
                <a:solidFill>
                  <a:srgbClr val="FFFFFF"/>
                </a:solidFill>
                <a:latin typeface="微软雅黑"/>
                <a:ea typeface="微软雅黑"/>
              </a:endParaRPr>
            </a:p>
          </p:txBody>
        </p:sp>
      </p:grpSp>
      <p:grpSp>
        <p:nvGrpSpPr>
          <p:cNvPr id="7" name="组合 82"/>
          <p:cNvGrpSpPr/>
          <p:nvPr/>
        </p:nvGrpSpPr>
        <p:grpSpPr>
          <a:xfrm>
            <a:off x="9752918" y="175445"/>
            <a:ext cx="464048" cy="397868"/>
            <a:chOff x="5964264" y="5437584"/>
            <a:chExt cx="532384" cy="456484"/>
          </a:xfrm>
          <a:solidFill>
            <a:schemeClr val="accent2"/>
          </a:solidFill>
        </p:grpSpPr>
        <p:sp>
          <p:nvSpPr>
            <p:cNvPr id="8" name="Freeform 212"/>
            <p:cNvSpPr>
              <a:spLocks noEditPoints="1"/>
            </p:cNvSpPr>
            <p:nvPr/>
          </p:nvSpPr>
          <p:spPr bwMode="auto">
            <a:xfrm>
              <a:off x="6141003" y="5437584"/>
              <a:ext cx="355645" cy="315527"/>
            </a:xfrm>
            <a:custGeom>
              <a:avLst/>
              <a:gdLst>
                <a:gd name="T0" fmla="*/ 8 w 139"/>
                <a:gd name="T1" fmla="*/ 123 h 123"/>
                <a:gd name="T2" fmla="*/ 20 w 139"/>
                <a:gd name="T3" fmla="*/ 90 h 123"/>
                <a:gd name="T4" fmla="*/ 0 w 139"/>
                <a:gd name="T5" fmla="*/ 53 h 123"/>
                <a:gd name="T6" fmla="*/ 69 w 139"/>
                <a:gd name="T7" fmla="*/ 0 h 123"/>
                <a:gd name="T8" fmla="*/ 139 w 139"/>
                <a:gd name="T9" fmla="*/ 53 h 123"/>
                <a:gd name="T10" fmla="*/ 69 w 139"/>
                <a:gd name="T11" fmla="*/ 106 h 123"/>
                <a:gd name="T12" fmla="*/ 45 w 139"/>
                <a:gd name="T13" fmla="*/ 103 h 123"/>
                <a:gd name="T14" fmla="*/ 22 w 139"/>
                <a:gd name="T15" fmla="*/ 115 h 123"/>
                <a:gd name="T16" fmla="*/ 8 w 139"/>
                <a:gd name="T17" fmla="*/ 123 h 123"/>
                <a:gd name="T18" fmla="*/ 69 w 139"/>
                <a:gd name="T19" fmla="*/ 12 h 123"/>
                <a:gd name="T20" fmla="*/ 12 w 139"/>
                <a:gd name="T21" fmla="*/ 53 h 123"/>
                <a:gd name="T22" fmla="*/ 30 w 139"/>
                <a:gd name="T23" fmla="*/ 83 h 123"/>
                <a:gd name="T24" fmla="*/ 34 w 139"/>
                <a:gd name="T25" fmla="*/ 85 h 123"/>
                <a:gd name="T26" fmla="*/ 30 w 139"/>
                <a:gd name="T27" fmla="*/ 97 h 123"/>
                <a:gd name="T28" fmla="*/ 45 w 139"/>
                <a:gd name="T29" fmla="*/ 91 h 123"/>
                <a:gd name="T30" fmla="*/ 46 w 139"/>
                <a:gd name="T31" fmla="*/ 91 h 123"/>
                <a:gd name="T32" fmla="*/ 47 w 139"/>
                <a:gd name="T33" fmla="*/ 91 h 123"/>
                <a:gd name="T34" fmla="*/ 69 w 139"/>
                <a:gd name="T35" fmla="*/ 94 h 123"/>
                <a:gd name="T36" fmla="*/ 127 w 139"/>
                <a:gd name="T37" fmla="*/ 53 h 123"/>
                <a:gd name="T38" fmla="*/ 69 w 139"/>
                <a:gd name="T39" fmla="*/ 1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123">
                  <a:moveTo>
                    <a:pt x="8" y="123"/>
                  </a:moveTo>
                  <a:cubicBezTo>
                    <a:pt x="20" y="90"/>
                    <a:pt x="20" y="90"/>
                    <a:pt x="20" y="90"/>
                  </a:cubicBezTo>
                  <a:cubicBezTo>
                    <a:pt x="7" y="80"/>
                    <a:pt x="0" y="67"/>
                    <a:pt x="0" y="53"/>
                  </a:cubicBezTo>
                  <a:cubicBezTo>
                    <a:pt x="0" y="24"/>
                    <a:pt x="31" y="0"/>
                    <a:pt x="69" y="0"/>
                  </a:cubicBezTo>
                  <a:cubicBezTo>
                    <a:pt x="108" y="0"/>
                    <a:pt x="139" y="24"/>
                    <a:pt x="139" y="53"/>
                  </a:cubicBezTo>
                  <a:cubicBezTo>
                    <a:pt x="139" y="82"/>
                    <a:pt x="108" y="106"/>
                    <a:pt x="69" y="106"/>
                  </a:cubicBezTo>
                  <a:cubicBezTo>
                    <a:pt x="61" y="106"/>
                    <a:pt x="53" y="105"/>
                    <a:pt x="45" y="103"/>
                  </a:cubicBezTo>
                  <a:cubicBezTo>
                    <a:pt x="42" y="104"/>
                    <a:pt x="31" y="110"/>
                    <a:pt x="22" y="115"/>
                  </a:cubicBezTo>
                  <a:cubicBezTo>
                    <a:pt x="8" y="123"/>
                    <a:pt x="8" y="123"/>
                    <a:pt x="8" y="123"/>
                  </a:cubicBezTo>
                  <a:close/>
                  <a:moveTo>
                    <a:pt x="69" y="12"/>
                  </a:moveTo>
                  <a:cubicBezTo>
                    <a:pt x="38" y="12"/>
                    <a:pt x="12" y="30"/>
                    <a:pt x="12" y="53"/>
                  </a:cubicBezTo>
                  <a:cubicBezTo>
                    <a:pt x="12" y="64"/>
                    <a:pt x="18" y="75"/>
                    <a:pt x="30" y="83"/>
                  </a:cubicBezTo>
                  <a:cubicBezTo>
                    <a:pt x="34" y="85"/>
                    <a:pt x="34" y="85"/>
                    <a:pt x="34" y="85"/>
                  </a:cubicBezTo>
                  <a:cubicBezTo>
                    <a:pt x="30" y="97"/>
                    <a:pt x="30" y="97"/>
                    <a:pt x="30" y="97"/>
                  </a:cubicBezTo>
                  <a:cubicBezTo>
                    <a:pt x="42" y="91"/>
                    <a:pt x="44" y="91"/>
                    <a:pt x="45" y="91"/>
                  </a:cubicBezTo>
                  <a:cubicBezTo>
                    <a:pt x="46" y="91"/>
                    <a:pt x="46" y="91"/>
                    <a:pt x="46" y="91"/>
                  </a:cubicBezTo>
                  <a:cubicBezTo>
                    <a:pt x="47" y="91"/>
                    <a:pt x="47" y="91"/>
                    <a:pt x="47" y="91"/>
                  </a:cubicBezTo>
                  <a:cubicBezTo>
                    <a:pt x="54" y="93"/>
                    <a:pt x="62" y="94"/>
                    <a:pt x="69" y="94"/>
                  </a:cubicBezTo>
                  <a:cubicBezTo>
                    <a:pt x="101" y="94"/>
                    <a:pt x="127" y="76"/>
                    <a:pt x="127" y="53"/>
                  </a:cubicBezTo>
                  <a:cubicBezTo>
                    <a:pt x="127" y="30"/>
                    <a:pt x="101" y="12"/>
                    <a:pt x="6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1285829">
                <a:defRPr/>
              </a:pPr>
              <a:endParaRPr lang="zh-CN" altLang="en-US" sz="1400">
                <a:solidFill>
                  <a:srgbClr val="000000"/>
                </a:solidFill>
                <a:latin typeface="微软雅黑"/>
                <a:ea typeface="微软雅黑"/>
              </a:endParaRPr>
            </a:p>
          </p:txBody>
        </p:sp>
        <p:sp>
          <p:nvSpPr>
            <p:cNvPr id="9" name="Freeform 213"/>
            <p:cNvSpPr>
              <a:spLocks/>
            </p:cNvSpPr>
            <p:nvPr/>
          </p:nvSpPr>
          <p:spPr bwMode="auto">
            <a:xfrm>
              <a:off x="6238588" y="5529748"/>
              <a:ext cx="169148" cy="16265"/>
            </a:xfrm>
            <a:custGeom>
              <a:avLst/>
              <a:gdLst>
                <a:gd name="T0" fmla="*/ 156 w 156"/>
                <a:gd name="T1" fmla="*/ 15 h 15"/>
                <a:gd name="T2" fmla="*/ 0 w 156"/>
                <a:gd name="T3" fmla="*/ 15 h 15"/>
                <a:gd name="T4" fmla="*/ 0 w 156"/>
                <a:gd name="T5" fmla="*/ 0 h 15"/>
                <a:gd name="T6" fmla="*/ 156 w 156"/>
                <a:gd name="T7" fmla="*/ 0 h 15"/>
                <a:gd name="T8" fmla="*/ 156 w 156"/>
                <a:gd name="T9" fmla="*/ 15 h 15"/>
                <a:gd name="T10" fmla="*/ 156 w 156"/>
                <a:gd name="T11" fmla="*/ 15 h 15"/>
              </a:gdLst>
              <a:ahLst/>
              <a:cxnLst>
                <a:cxn ang="0">
                  <a:pos x="T0" y="T1"/>
                </a:cxn>
                <a:cxn ang="0">
                  <a:pos x="T2" y="T3"/>
                </a:cxn>
                <a:cxn ang="0">
                  <a:pos x="T4" y="T5"/>
                </a:cxn>
                <a:cxn ang="0">
                  <a:pos x="T6" y="T7"/>
                </a:cxn>
                <a:cxn ang="0">
                  <a:pos x="T8" y="T9"/>
                </a:cxn>
                <a:cxn ang="0">
                  <a:pos x="T10" y="T11"/>
                </a:cxn>
              </a:cxnLst>
              <a:rect l="0" t="0" r="r" b="b"/>
              <a:pathLst>
                <a:path w="156" h="15">
                  <a:moveTo>
                    <a:pt x="156" y="15"/>
                  </a:moveTo>
                  <a:lnTo>
                    <a:pt x="0" y="15"/>
                  </a:lnTo>
                  <a:lnTo>
                    <a:pt x="0" y="0"/>
                  </a:lnTo>
                  <a:lnTo>
                    <a:pt x="156" y="0"/>
                  </a:lnTo>
                  <a:lnTo>
                    <a:pt x="156" y="15"/>
                  </a:lnTo>
                  <a:lnTo>
                    <a:pt x="156"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1285829">
                <a:defRPr/>
              </a:pPr>
              <a:endParaRPr lang="zh-CN" altLang="en-US" sz="1400">
                <a:solidFill>
                  <a:srgbClr val="000000"/>
                </a:solidFill>
                <a:latin typeface="微软雅黑"/>
                <a:ea typeface="微软雅黑"/>
              </a:endParaRPr>
            </a:p>
          </p:txBody>
        </p:sp>
        <p:sp>
          <p:nvSpPr>
            <p:cNvPr id="10" name="Freeform 214"/>
            <p:cNvSpPr>
              <a:spLocks/>
            </p:cNvSpPr>
            <p:nvPr/>
          </p:nvSpPr>
          <p:spPr bwMode="auto">
            <a:xfrm>
              <a:off x="6238588" y="5561192"/>
              <a:ext cx="169148" cy="15180"/>
            </a:xfrm>
            <a:custGeom>
              <a:avLst/>
              <a:gdLst>
                <a:gd name="T0" fmla="*/ 156 w 156"/>
                <a:gd name="T1" fmla="*/ 14 h 14"/>
                <a:gd name="T2" fmla="*/ 0 w 156"/>
                <a:gd name="T3" fmla="*/ 14 h 14"/>
                <a:gd name="T4" fmla="*/ 0 w 156"/>
                <a:gd name="T5" fmla="*/ 0 h 14"/>
                <a:gd name="T6" fmla="*/ 156 w 156"/>
                <a:gd name="T7" fmla="*/ 0 h 14"/>
                <a:gd name="T8" fmla="*/ 156 w 156"/>
                <a:gd name="T9" fmla="*/ 14 h 14"/>
                <a:gd name="T10" fmla="*/ 156 w 156"/>
                <a:gd name="T11" fmla="*/ 14 h 14"/>
              </a:gdLst>
              <a:ahLst/>
              <a:cxnLst>
                <a:cxn ang="0">
                  <a:pos x="T0" y="T1"/>
                </a:cxn>
                <a:cxn ang="0">
                  <a:pos x="T2" y="T3"/>
                </a:cxn>
                <a:cxn ang="0">
                  <a:pos x="T4" y="T5"/>
                </a:cxn>
                <a:cxn ang="0">
                  <a:pos x="T6" y="T7"/>
                </a:cxn>
                <a:cxn ang="0">
                  <a:pos x="T8" y="T9"/>
                </a:cxn>
                <a:cxn ang="0">
                  <a:pos x="T10" y="T11"/>
                </a:cxn>
              </a:cxnLst>
              <a:rect l="0" t="0" r="r" b="b"/>
              <a:pathLst>
                <a:path w="156" h="14">
                  <a:moveTo>
                    <a:pt x="156" y="14"/>
                  </a:moveTo>
                  <a:lnTo>
                    <a:pt x="0" y="14"/>
                  </a:lnTo>
                  <a:lnTo>
                    <a:pt x="0" y="0"/>
                  </a:lnTo>
                  <a:lnTo>
                    <a:pt x="156" y="0"/>
                  </a:lnTo>
                  <a:lnTo>
                    <a:pt x="156" y="14"/>
                  </a:lnTo>
                  <a:lnTo>
                    <a:pt x="15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1285829">
                <a:defRPr/>
              </a:pPr>
              <a:endParaRPr lang="zh-CN" altLang="en-US" sz="1400">
                <a:solidFill>
                  <a:srgbClr val="000000"/>
                </a:solidFill>
                <a:latin typeface="微软雅黑"/>
                <a:ea typeface="微软雅黑"/>
              </a:endParaRPr>
            </a:p>
          </p:txBody>
        </p:sp>
        <p:sp>
          <p:nvSpPr>
            <p:cNvPr id="11" name="Freeform 215"/>
            <p:cNvSpPr>
              <a:spLocks/>
            </p:cNvSpPr>
            <p:nvPr/>
          </p:nvSpPr>
          <p:spPr bwMode="auto">
            <a:xfrm>
              <a:off x="6238588" y="5591552"/>
              <a:ext cx="169148" cy="18433"/>
            </a:xfrm>
            <a:custGeom>
              <a:avLst/>
              <a:gdLst>
                <a:gd name="T0" fmla="*/ 156 w 156"/>
                <a:gd name="T1" fmla="*/ 17 h 17"/>
                <a:gd name="T2" fmla="*/ 0 w 156"/>
                <a:gd name="T3" fmla="*/ 17 h 17"/>
                <a:gd name="T4" fmla="*/ 0 w 156"/>
                <a:gd name="T5" fmla="*/ 0 h 17"/>
                <a:gd name="T6" fmla="*/ 156 w 156"/>
                <a:gd name="T7" fmla="*/ 0 h 17"/>
                <a:gd name="T8" fmla="*/ 156 w 156"/>
                <a:gd name="T9" fmla="*/ 17 h 17"/>
                <a:gd name="T10" fmla="*/ 156 w 156"/>
                <a:gd name="T11" fmla="*/ 17 h 17"/>
              </a:gdLst>
              <a:ahLst/>
              <a:cxnLst>
                <a:cxn ang="0">
                  <a:pos x="T0" y="T1"/>
                </a:cxn>
                <a:cxn ang="0">
                  <a:pos x="T2" y="T3"/>
                </a:cxn>
                <a:cxn ang="0">
                  <a:pos x="T4" y="T5"/>
                </a:cxn>
                <a:cxn ang="0">
                  <a:pos x="T6" y="T7"/>
                </a:cxn>
                <a:cxn ang="0">
                  <a:pos x="T8" y="T9"/>
                </a:cxn>
                <a:cxn ang="0">
                  <a:pos x="T10" y="T11"/>
                </a:cxn>
              </a:cxnLst>
              <a:rect l="0" t="0" r="r" b="b"/>
              <a:pathLst>
                <a:path w="156" h="17">
                  <a:moveTo>
                    <a:pt x="156" y="17"/>
                  </a:moveTo>
                  <a:lnTo>
                    <a:pt x="0" y="17"/>
                  </a:lnTo>
                  <a:lnTo>
                    <a:pt x="0" y="0"/>
                  </a:lnTo>
                  <a:lnTo>
                    <a:pt x="156" y="0"/>
                  </a:lnTo>
                  <a:lnTo>
                    <a:pt x="156" y="17"/>
                  </a:lnTo>
                  <a:lnTo>
                    <a:pt x="156"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1285829">
                <a:defRPr/>
              </a:pPr>
              <a:endParaRPr lang="zh-CN" altLang="en-US" sz="1400">
                <a:solidFill>
                  <a:srgbClr val="000000"/>
                </a:solidFill>
                <a:latin typeface="微软雅黑"/>
                <a:ea typeface="微软雅黑"/>
              </a:endParaRPr>
            </a:p>
          </p:txBody>
        </p:sp>
        <p:sp>
          <p:nvSpPr>
            <p:cNvPr id="12" name="Freeform 216"/>
            <p:cNvSpPr>
              <a:spLocks/>
            </p:cNvSpPr>
            <p:nvPr/>
          </p:nvSpPr>
          <p:spPr bwMode="auto">
            <a:xfrm>
              <a:off x="5964264" y="5622997"/>
              <a:ext cx="250470" cy="271071"/>
            </a:xfrm>
            <a:custGeom>
              <a:avLst/>
              <a:gdLst>
                <a:gd name="T0" fmla="*/ 92 w 98"/>
                <a:gd name="T1" fmla="*/ 73 h 106"/>
                <a:gd name="T2" fmla="*/ 61 w 98"/>
                <a:gd name="T3" fmla="*/ 64 h 106"/>
                <a:gd name="T4" fmla="*/ 62 w 98"/>
                <a:gd name="T5" fmla="*/ 57 h 106"/>
                <a:gd name="T6" fmla="*/ 66 w 98"/>
                <a:gd name="T7" fmla="*/ 51 h 106"/>
                <a:gd name="T8" fmla="*/ 67 w 98"/>
                <a:gd name="T9" fmla="*/ 44 h 106"/>
                <a:gd name="T10" fmla="*/ 69 w 98"/>
                <a:gd name="T11" fmla="*/ 45 h 106"/>
                <a:gd name="T12" fmla="*/ 71 w 98"/>
                <a:gd name="T13" fmla="*/ 43 h 106"/>
                <a:gd name="T14" fmla="*/ 72 w 98"/>
                <a:gd name="T15" fmla="*/ 32 h 106"/>
                <a:gd name="T16" fmla="*/ 70 w 98"/>
                <a:gd name="T17" fmla="*/ 29 h 106"/>
                <a:gd name="T18" fmla="*/ 69 w 98"/>
                <a:gd name="T19" fmla="*/ 30 h 106"/>
                <a:gd name="T20" fmla="*/ 70 w 98"/>
                <a:gd name="T21" fmla="*/ 23 h 106"/>
                <a:gd name="T22" fmla="*/ 66 w 98"/>
                <a:gd name="T23" fmla="*/ 8 h 106"/>
                <a:gd name="T24" fmla="*/ 32 w 98"/>
                <a:gd name="T25" fmla="*/ 8 h 106"/>
                <a:gd name="T26" fmla="*/ 28 w 98"/>
                <a:gd name="T27" fmla="*/ 23 h 106"/>
                <a:gd name="T28" fmla="*/ 29 w 98"/>
                <a:gd name="T29" fmla="*/ 30 h 106"/>
                <a:gd name="T30" fmla="*/ 28 w 98"/>
                <a:gd name="T31" fmla="*/ 29 h 106"/>
                <a:gd name="T32" fmla="*/ 26 w 98"/>
                <a:gd name="T33" fmla="*/ 32 h 106"/>
                <a:gd name="T34" fmla="*/ 27 w 98"/>
                <a:gd name="T35" fmla="*/ 43 h 106"/>
                <a:gd name="T36" fmla="*/ 29 w 98"/>
                <a:gd name="T37" fmla="*/ 45 h 106"/>
                <a:gd name="T38" fmla="*/ 31 w 98"/>
                <a:gd name="T39" fmla="*/ 44 h 106"/>
                <a:gd name="T40" fmla="*/ 31 w 98"/>
                <a:gd name="T41" fmla="*/ 51 h 106"/>
                <a:gd name="T42" fmla="*/ 36 w 98"/>
                <a:gd name="T43" fmla="*/ 57 h 106"/>
                <a:gd name="T44" fmla="*/ 37 w 98"/>
                <a:gd name="T45" fmla="*/ 64 h 106"/>
                <a:gd name="T46" fmla="*/ 5 w 98"/>
                <a:gd name="T47" fmla="*/ 73 h 106"/>
                <a:gd name="T48" fmla="*/ 0 w 98"/>
                <a:gd name="T49" fmla="*/ 83 h 106"/>
                <a:gd name="T50" fmla="*/ 1 w 98"/>
                <a:gd name="T51" fmla="*/ 94 h 106"/>
                <a:gd name="T52" fmla="*/ 8 w 98"/>
                <a:gd name="T53" fmla="*/ 102 h 106"/>
                <a:gd name="T54" fmla="*/ 90 w 98"/>
                <a:gd name="T55" fmla="*/ 102 h 106"/>
                <a:gd name="T56" fmla="*/ 96 w 98"/>
                <a:gd name="T57" fmla="*/ 94 h 106"/>
                <a:gd name="T58" fmla="*/ 98 w 98"/>
                <a:gd name="T59" fmla="*/ 83 h 106"/>
                <a:gd name="T60" fmla="*/ 92 w 98"/>
                <a:gd name="T61"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6">
                  <a:moveTo>
                    <a:pt x="92" y="73"/>
                  </a:moveTo>
                  <a:cubicBezTo>
                    <a:pt x="82" y="69"/>
                    <a:pt x="72" y="66"/>
                    <a:pt x="61" y="64"/>
                  </a:cubicBezTo>
                  <a:cubicBezTo>
                    <a:pt x="61" y="62"/>
                    <a:pt x="62" y="59"/>
                    <a:pt x="62" y="57"/>
                  </a:cubicBezTo>
                  <a:cubicBezTo>
                    <a:pt x="65" y="55"/>
                    <a:pt x="66" y="53"/>
                    <a:pt x="66" y="51"/>
                  </a:cubicBezTo>
                  <a:cubicBezTo>
                    <a:pt x="67" y="49"/>
                    <a:pt x="67" y="46"/>
                    <a:pt x="67" y="44"/>
                  </a:cubicBezTo>
                  <a:cubicBezTo>
                    <a:pt x="68" y="44"/>
                    <a:pt x="68" y="44"/>
                    <a:pt x="69" y="45"/>
                  </a:cubicBezTo>
                  <a:cubicBezTo>
                    <a:pt x="70" y="45"/>
                    <a:pt x="71" y="44"/>
                    <a:pt x="71" y="43"/>
                  </a:cubicBezTo>
                  <a:cubicBezTo>
                    <a:pt x="72" y="32"/>
                    <a:pt x="72" y="32"/>
                    <a:pt x="72" y="32"/>
                  </a:cubicBezTo>
                  <a:cubicBezTo>
                    <a:pt x="72" y="31"/>
                    <a:pt x="71" y="30"/>
                    <a:pt x="70" y="29"/>
                  </a:cubicBezTo>
                  <a:cubicBezTo>
                    <a:pt x="70" y="29"/>
                    <a:pt x="69" y="29"/>
                    <a:pt x="69" y="30"/>
                  </a:cubicBezTo>
                  <a:cubicBezTo>
                    <a:pt x="69" y="28"/>
                    <a:pt x="69" y="25"/>
                    <a:pt x="70" y="23"/>
                  </a:cubicBezTo>
                  <a:cubicBezTo>
                    <a:pt x="70" y="20"/>
                    <a:pt x="71" y="13"/>
                    <a:pt x="66" y="8"/>
                  </a:cubicBezTo>
                  <a:cubicBezTo>
                    <a:pt x="58" y="0"/>
                    <a:pt x="40" y="0"/>
                    <a:pt x="32" y="8"/>
                  </a:cubicBezTo>
                  <a:cubicBezTo>
                    <a:pt x="27" y="13"/>
                    <a:pt x="28" y="20"/>
                    <a:pt x="28" y="23"/>
                  </a:cubicBezTo>
                  <a:cubicBezTo>
                    <a:pt x="28" y="25"/>
                    <a:pt x="29" y="28"/>
                    <a:pt x="29" y="30"/>
                  </a:cubicBezTo>
                  <a:cubicBezTo>
                    <a:pt x="29" y="29"/>
                    <a:pt x="28" y="29"/>
                    <a:pt x="28" y="29"/>
                  </a:cubicBezTo>
                  <a:cubicBezTo>
                    <a:pt x="27" y="30"/>
                    <a:pt x="26" y="31"/>
                    <a:pt x="26" y="32"/>
                  </a:cubicBezTo>
                  <a:cubicBezTo>
                    <a:pt x="27" y="43"/>
                    <a:pt x="27" y="43"/>
                    <a:pt x="27" y="43"/>
                  </a:cubicBezTo>
                  <a:cubicBezTo>
                    <a:pt x="27" y="44"/>
                    <a:pt x="28" y="45"/>
                    <a:pt x="29" y="45"/>
                  </a:cubicBezTo>
                  <a:cubicBezTo>
                    <a:pt x="30" y="44"/>
                    <a:pt x="30" y="44"/>
                    <a:pt x="31" y="44"/>
                  </a:cubicBezTo>
                  <a:cubicBezTo>
                    <a:pt x="31" y="46"/>
                    <a:pt x="31" y="49"/>
                    <a:pt x="31" y="51"/>
                  </a:cubicBezTo>
                  <a:cubicBezTo>
                    <a:pt x="32" y="53"/>
                    <a:pt x="33" y="55"/>
                    <a:pt x="36" y="57"/>
                  </a:cubicBezTo>
                  <a:cubicBezTo>
                    <a:pt x="36" y="59"/>
                    <a:pt x="36" y="62"/>
                    <a:pt x="37" y="64"/>
                  </a:cubicBezTo>
                  <a:cubicBezTo>
                    <a:pt x="26" y="66"/>
                    <a:pt x="15" y="69"/>
                    <a:pt x="5" y="73"/>
                  </a:cubicBezTo>
                  <a:cubicBezTo>
                    <a:pt x="2" y="75"/>
                    <a:pt x="0" y="80"/>
                    <a:pt x="0" y="83"/>
                  </a:cubicBezTo>
                  <a:cubicBezTo>
                    <a:pt x="1" y="87"/>
                    <a:pt x="1" y="91"/>
                    <a:pt x="1" y="94"/>
                  </a:cubicBezTo>
                  <a:cubicBezTo>
                    <a:pt x="2" y="98"/>
                    <a:pt x="5" y="101"/>
                    <a:pt x="8" y="102"/>
                  </a:cubicBezTo>
                  <a:cubicBezTo>
                    <a:pt x="35" y="106"/>
                    <a:pt x="63" y="106"/>
                    <a:pt x="90" y="102"/>
                  </a:cubicBezTo>
                  <a:cubicBezTo>
                    <a:pt x="93" y="101"/>
                    <a:pt x="96" y="98"/>
                    <a:pt x="96" y="94"/>
                  </a:cubicBezTo>
                  <a:cubicBezTo>
                    <a:pt x="97" y="91"/>
                    <a:pt x="97" y="87"/>
                    <a:pt x="98" y="83"/>
                  </a:cubicBezTo>
                  <a:cubicBezTo>
                    <a:pt x="98" y="80"/>
                    <a:pt x="96" y="75"/>
                    <a:pt x="9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1285829">
                <a:defRPr/>
              </a:pPr>
              <a:endParaRPr lang="zh-CN" altLang="en-US" sz="1400">
                <a:solidFill>
                  <a:srgbClr val="000000"/>
                </a:solidFill>
                <a:latin typeface="微软雅黑"/>
                <a:ea typeface="微软雅黑"/>
              </a:endParaRPr>
            </a:p>
          </p:txBody>
        </p:sp>
      </p:grpSp>
      <p:sp>
        <p:nvSpPr>
          <p:cNvPr id="13" name="文本框 115"/>
          <p:cNvSpPr txBox="1"/>
          <p:nvPr/>
        </p:nvSpPr>
        <p:spPr>
          <a:xfrm>
            <a:off x="7437487" y="447973"/>
            <a:ext cx="5112568" cy="7147143"/>
          </a:xfrm>
          <a:prstGeom prst="rect">
            <a:avLst/>
          </a:prstGeom>
          <a:noFill/>
        </p:spPr>
        <p:txBody>
          <a:bodyPr wrap="square" lIns="128583" tIns="64291" rIns="128583" bIns="64291" rtlCol="0">
            <a:spAutoFit/>
          </a:bodyPr>
          <a:lstStyle/>
          <a:p>
            <a:pPr lvl="0">
              <a:lnSpc>
                <a:spcPct val="150000"/>
              </a:lnSpc>
            </a:pPr>
            <a:r>
              <a:rPr lang="vi-VN" sz="1600" b="1"/>
              <a:t>KHOA</a:t>
            </a:r>
            <a:r>
              <a:rPr lang="vi-VN" sz="1600"/>
              <a:t>(</a:t>
            </a:r>
            <a:r>
              <a:rPr lang="vi-VN" sz="1600" u="sng"/>
              <a:t>MaKhoa</a:t>
            </a:r>
            <a:r>
              <a:rPr lang="vi-VN" sz="1600"/>
              <a:t>, TenKhoa</a:t>
            </a:r>
            <a:r>
              <a:rPr lang="vi-VN" sz="1600" smtClean="0"/>
              <a:t>)</a:t>
            </a:r>
          </a:p>
          <a:p>
            <a:pPr lvl="0">
              <a:lnSpc>
                <a:spcPct val="150000"/>
              </a:lnSpc>
            </a:pPr>
            <a:r>
              <a:rPr lang="vi-VN" sz="1600" b="1"/>
              <a:t>BOMON</a:t>
            </a:r>
            <a:r>
              <a:rPr lang="vi-VN" sz="1600"/>
              <a:t>(</a:t>
            </a:r>
            <a:r>
              <a:rPr lang="vi-VN" sz="1600" u="sng"/>
              <a:t>MaBoMon</a:t>
            </a:r>
            <a:r>
              <a:rPr lang="vi-VN" sz="1600"/>
              <a:t>, TenBoMon, </a:t>
            </a:r>
            <a:r>
              <a:rPr lang="vi-VN" sz="1600" u="dash"/>
              <a:t>MaKhoa</a:t>
            </a:r>
            <a:r>
              <a:rPr lang="vi-VN" sz="1600"/>
              <a:t>)</a:t>
            </a:r>
          </a:p>
          <a:p>
            <a:pPr lvl="0">
              <a:lnSpc>
                <a:spcPct val="150000"/>
              </a:lnSpc>
            </a:pPr>
            <a:r>
              <a:rPr lang="vi-VN" sz="1600" b="1"/>
              <a:t>NGANH</a:t>
            </a:r>
            <a:r>
              <a:rPr lang="vi-VN" sz="1600"/>
              <a:t>(</a:t>
            </a:r>
            <a:r>
              <a:rPr lang="vi-VN" sz="1600" u="sng"/>
              <a:t>MaNganh</a:t>
            </a:r>
            <a:r>
              <a:rPr lang="vi-VN" sz="1600"/>
              <a:t>, TenNganh)</a:t>
            </a:r>
          </a:p>
          <a:p>
            <a:pPr lvl="0">
              <a:lnSpc>
                <a:spcPct val="150000"/>
              </a:lnSpc>
            </a:pPr>
            <a:r>
              <a:rPr lang="vi-VN" sz="1600" b="1"/>
              <a:t>LOP</a:t>
            </a:r>
            <a:r>
              <a:rPr lang="vi-VN" sz="1600"/>
              <a:t>(</a:t>
            </a:r>
            <a:r>
              <a:rPr lang="vi-VN" sz="1600" u="sng"/>
              <a:t>MaLop</a:t>
            </a:r>
            <a:r>
              <a:rPr lang="vi-VN" sz="1600"/>
              <a:t>, TenLop, </a:t>
            </a:r>
            <a:r>
              <a:rPr lang="vi-VN" sz="1600" u="dash"/>
              <a:t>MaNganh, MaBoMon</a:t>
            </a:r>
            <a:r>
              <a:rPr lang="vi-VN" sz="1600"/>
              <a:t>)</a:t>
            </a:r>
          </a:p>
          <a:p>
            <a:pPr lvl="0">
              <a:lnSpc>
                <a:spcPct val="150000"/>
              </a:lnSpc>
            </a:pPr>
            <a:r>
              <a:rPr lang="vi-VN" sz="1600" b="1"/>
              <a:t>HOCVI</a:t>
            </a:r>
            <a:r>
              <a:rPr lang="vi-VN" sz="1600"/>
              <a:t>(</a:t>
            </a:r>
            <a:r>
              <a:rPr lang="vi-VN" sz="1600" u="sng"/>
              <a:t>MaHV</a:t>
            </a:r>
            <a:r>
              <a:rPr lang="vi-VN" sz="1600"/>
              <a:t>, TenHV)</a:t>
            </a:r>
          </a:p>
          <a:p>
            <a:pPr lvl="0">
              <a:lnSpc>
                <a:spcPct val="150000"/>
              </a:lnSpc>
            </a:pPr>
            <a:r>
              <a:rPr lang="vi-VN" sz="1600" b="1"/>
              <a:t>GIANGVIEN</a:t>
            </a:r>
            <a:r>
              <a:rPr lang="vi-VN" sz="1600"/>
              <a:t>(</a:t>
            </a:r>
            <a:r>
              <a:rPr lang="vi-VN" sz="1600" u="sng"/>
              <a:t>MAGV</a:t>
            </a:r>
            <a:r>
              <a:rPr lang="vi-VN" sz="1600"/>
              <a:t>, TenGV, SDTGV, EmailGV, </a:t>
            </a:r>
            <a:r>
              <a:rPr lang="vi-VN" sz="1600" u="dash"/>
              <a:t>MaHV, MaBoMon</a:t>
            </a:r>
            <a:r>
              <a:rPr lang="vi-VN" sz="1600"/>
              <a:t>)</a:t>
            </a:r>
          </a:p>
          <a:p>
            <a:pPr lvl="0">
              <a:lnSpc>
                <a:spcPct val="150000"/>
              </a:lnSpc>
            </a:pPr>
            <a:r>
              <a:rPr lang="vi-VN" sz="1600" b="1"/>
              <a:t>SINHVIEN</a:t>
            </a:r>
            <a:r>
              <a:rPr lang="vi-VN" sz="1600"/>
              <a:t>(</a:t>
            </a:r>
            <a:r>
              <a:rPr lang="vi-VN" sz="1600" u="sng"/>
              <a:t>MASV</a:t>
            </a:r>
            <a:r>
              <a:rPr lang="vi-VN" sz="1600"/>
              <a:t>, TenSV, SDTSV, EmailSV, GioiTinh, NgaySinh, QueQuan, </a:t>
            </a:r>
            <a:r>
              <a:rPr lang="vi-VN" sz="1600" u="dash"/>
              <a:t>MaLop</a:t>
            </a:r>
            <a:r>
              <a:rPr lang="vi-VN" sz="1600"/>
              <a:t>)</a:t>
            </a:r>
          </a:p>
          <a:p>
            <a:pPr lvl="0">
              <a:lnSpc>
                <a:spcPct val="150000"/>
              </a:lnSpc>
            </a:pPr>
            <a:r>
              <a:rPr lang="vi-VN" sz="1600" b="1"/>
              <a:t>KINHPHIHOTRO</a:t>
            </a:r>
            <a:r>
              <a:rPr lang="vi-VN" sz="1600"/>
              <a:t>(</a:t>
            </a:r>
            <a:r>
              <a:rPr lang="vi-VN" sz="1600" u="sng"/>
              <a:t>IDKinhPhi</a:t>
            </a:r>
            <a:r>
              <a:rPr lang="vi-VN" sz="1600"/>
              <a:t>, SoKM, SoTien)</a:t>
            </a:r>
          </a:p>
          <a:p>
            <a:pPr lvl="0">
              <a:lnSpc>
                <a:spcPct val="150000"/>
              </a:lnSpc>
            </a:pPr>
            <a:r>
              <a:rPr lang="vi-VN" sz="1600" b="1"/>
              <a:t>DONVITHUCTAP</a:t>
            </a:r>
            <a:r>
              <a:rPr lang="vi-VN" sz="1600"/>
              <a:t>(</a:t>
            </a:r>
            <a:r>
              <a:rPr lang="vi-VN" sz="1600" u="sng"/>
              <a:t>MADV</a:t>
            </a:r>
            <a:r>
              <a:rPr lang="vi-VN" sz="1600"/>
              <a:t>, TenDV, DiaChiDV, SDTDV)</a:t>
            </a:r>
          </a:p>
          <a:p>
            <a:pPr lvl="0">
              <a:lnSpc>
                <a:spcPct val="150000"/>
              </a:lnSpc>
            </a:pPr>
            <a:r>
              <a:rPr lang="vi-VN" sz="1600" b="1"/>
              <a:t>CANBODONVI</a:t>
            </a:r>
            <a:r>
              <a:rPr lang="vi-VN" sz="1600"/>
              <a:t>(</a:t>
            </a:r>
            <a:r>
              <a:rPr lang="vi-VN" sz="1600" u="sng"/>
              <a:t>MACB</a:t>
            </a:r>
            <a:r>
              <a:rPr lang="vi-VN" sz="1600"/>
              <a:t>, TenCB, SDTCB, EmailCB, </a:t>
            </a:r>
            <a:r>
              <a:rPr lang="vi-VN" sz="1600" u="dash"/>
              <a:t>MADV</a:t>
            </a:r>
            <a:r>
              <a:rPr lang="vi-VN" sz="1600"/>
              <a:t>)</a:t>
            </a:r>
          </a:p>
          <a:p>
            <a:pPr lvl="0">
              <a:lnSpc>
                <a:spcPct val="150000"/>
              </a:lnSpc>
            </a:pPr>
            <a:r>
              <a:rPr lang="vi-VN" sz="1600" b="1"/>
              <a:t>PHIEUCHAM</a:t>
            </a:r>
            <a:r>
              <a:rPr lang="vi-VN" sz="1600"/>
              <a:t>(</a:t>
            </a:r>
            <a:r>
              <a:rPr lang="vi-VN" sz="1600" u="sng"/>
              <a:t>MAPHIEU</a:t>
            </a:r>
            <a:r>
              <a:rPr lang="vi-VN" sz="1600"/>
              <a:t>, TenPhieu, SoDiem, NgayCham, NhanXet, </a:t>
            </a:r>
            <a:r>
              <a:rPr lang="vi-VN" sz="1600" u="dash"/>
              <a:t>MaSV, MaGV, MaCB</a:t>
            </a:r>
            <a:r>
              <a:rPr lang="vi-VN" sz="1600"/>
              <a:t>)</a:t>
            </a:r>
          </a:p>
          <a:p>
            <a:pPr lvl="0">
              <a:lnSpc>
                <a:spcPct val="150000"/>
              </a:lnSpc>
            </a:pPr>
            <a:r>
              <a:rPr lang="vi-VN" sz="1600" b="1"/>
              <a:t>CHUCVU</a:t>
            </a:r>
            <a:r>
              <a:rPr lang="vi-VN" sz="1600"/>
              <a:t>(</a:t>
            </a:r>
            <a:r>
              <a:rPr lang="vi-VN" sz="1600" u="sng"/>
              <a:t>MaChucVu</a:t>
            </a:r>
            <a:r>
              <a:rPr lang="vi-VN" sz="1600"/>
              <a:t>, TenChucVu)</a:t>
            </a:r>
          </a:p>
          <a:p>
            <a:pPr lvl="0">
              <a:lnSpc>
                <a:spcPct val="150000"/>
              </a:lnSpc>
            </a:pPr>
            <a:r>
              <a:rPr lang="vi-VN" sz="1600" b="1"/>
              <a:t>CHITIETTHUCTAP</a:t>
            </a:r>
            <a:r>
              <a:rPr lang="vi-VN" sz="1600"/>
              <a:t>(</a:t>
            </a:r>
            <a:r>
              <a:rPr lang="vi-VN" sz="1600" u="sng"/>
              <a:t>MaSV,  IDKinhPhi, MaDV, MAGV, MACB</a:t>
            </a:r>
            <a:r>
              <a:rPr lang="vi-VN" sz="1600"/>
              <a:t>,  NgayBatDauThucTap, NgayKetThucThucTap)</a:t>
            </a:r>
          </a:p>
          <a:p>
            <a:pPr lvl="0">
              <a:lnSpc>
                <a:spcPct val="150000"/>
              </a:lnSpc>
            </a:pPr>
            <a:r>
              <a:rPr lang="vi-VN" sz="1600" b="1"/>
              <a:t>DAMNHANCHUCVU</a:t>
            </a:r>
            <a:r>
              <a:rPr lang="vi-VN" sz="1600"/>
              <a:t>(</a:t>
            </a:r>
            <a:r>
              <a:rPr lang="vi-VN" sz="1600" u="sng"/>
              <a:t>MaChucVu, MANHD</a:t>
            </a:r>
            <a:r>
              <a:rPr lang="vi-VN" sz="1600"/>
              <a:t>, NgayDamNhan)</a:t>
            </a:r>
          </a:p>
          <a:p>
            <a:pPr lvl="0">
              <a:lnSpc>
                <a:spcPct val="150000"/>
              </a:lnSpc>
            </a:pPr>
            <a:endParaRPr lang="vi-VN" sz="1600"/>
          </a:p>
        </p:txBody>
      </p:sp>
    </p:spTree>
    <p:extLst>
      <p:ext uri="{BB962C8B-B14F-4D97-AF65-F5344CB8AC3E}">
        <p14:creationId xmlns:p14="http://schemas.microsoft.com/office/powerpoint/2010/main" val="16729560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700"/>
                                </p:stCondLst>
                                <p:childTnLst>
                                  <p:par>
                                    <p:cTn id="11" presetID="2" presetClass="entr" presetSubtype="4" accel="60000" fill="hold" nodeType="afterEffect" p14:presetBounceEnd="40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40000">
                                          <p:cBhvr additive="base">
                                            <p:cTn id="13" dur="500" fill="hold"/>
                                            <p:tgtEl>
                                              <p:spTgt spid="7"/>
                                            </p:tgtEl>
                                            <p:attrNameLst>
                                              <p:attrName>ppt_x</p:attrName>
                                            </p:attrNameLst>
                                          </p:cBhvr>
                                          <p:tavLst>
                                            <p:tav tm="0">
                                              <p:val>
                                                <p:strVal val="#ppt_x"/>
                                              </p:val>
                                            </p:tav>
                                            <p:tav tm="100000">
                                              <p:val>
                                                <p:strVal val="#ppt_x"/>
                                              </p:val>
                                            </p:tav>
                                          </p:tavLst>
                                        </p:anim>
                                        <p:anim calcmode="lin" valueType="num" p14:bounceEnd="40000">
                                          <p:cBhvr additive="base">
                                            <p:cTn id="14" dur="500" fill="hold"/>
                                            <p:tgtEl>
                                              <p:spTgt spid="7"/>
                                            </p:tgtEl>
                                            <p:attrNameLst>
                                              <p:attrName>ppt_y</p:attrName>
                                            </p:attrNameLst>
                                          </p:cBhvr>
                                          <p:tavLst>
                                            <p:tav tm="0">
                                              <p:val>
                                                <p:strVal val="1+#ppt_h/2"/>
                                              </p:val>
                                            </p:tav>
                                            <p:tav tm="100000">
                                              <p:val>
                                                <p:strVal val="#ppt_y"/>
                                              </p:val>
                                            </p:tav>
                                          </p:tavLst>
                                        </p:anim>
                                      </p:childTnLst>
                                    </p:cTn>
                                  </p:par>
                                  <p:par>
                                    <p:cTn id="15" presetID="53" presetClass="entr" presetSubtype="16" fill="hold" grpId="0" nodeType="withEffect">
                                      <p:stCondLst>
                                        <p:cond delay="0"/>
                                      </p:stCondLst>
                                      <p:iterate type="lt">
                                        <p:tmPct val="10000"/>
                                      </p:iterate>
                                      <p:childTnLst>
                                        <p:set>
                                          <p:cBhvr>
                                            <p:cTn id="16" dur="1" fill="hold">
                                              <p:stCondLst>
                                                <p:cond delay="0"/>
                                              </p:stCondLst>
                                            </p:cTn>
                                            <p:tgtEl>
                                              <p:spTgt spid="13"/>
                                            </p:tgtEl>
                                            <p:attrNameLst>
                                              <p:attrName>style.visibility</p:attrName>
                                            </p:attrNameLst>
                                          </p:cBhvr>
                                          <p:to>
                                            <p:strVal val="visible"/>
                                          </p:to>
                                        </p:set>
                                        <p:anim calcmode="lin" valueType="num">
                                          <p:cBhvr>
                                            <p:cTn id="17" dur="200" fill="hold"/>
                                            <p:tgtEl>
                                              <p:spTgt spid="13"/>
                                            </p:tgtEl>
                                            <p:attrNameLst>
                                              <p:attrName>ppt_w</p:attrName>
                                            </p:attrNameLst>
                                          </p:cBhvr>
                                          <p:tavLst>
                                            <p:tav tm="0">
                                              <p:val>
                                                <p:fltVal val="0"/>
                                              </p:val>
                                            </p:tav>
                                            <p:tav tm="100000">
                                              <p:val>
                                                <p:strVal val="#ppt_w"/>
                                              </p:val>
                                            </p:tav>
                                          </p:tavLst>
                                        </p:anim>
                                        <p:anim calcmode="lin" valueType="num">
                                          <p:cBhvr>
                                            <p:cTn id="18" dur="200" fill="hold"/>
                                            <p:tgtEl>
                                              <p:spTgt spid="13"/>
                                            </p:tgtEl>
                                            <p:attrNameLst>
                                              <p:attrName>ppt_h</p:attrName>
                                            </p:attrNameLst>
                                          </p:cBhvr>
                                          <p:tavLst>
                                            <p:tav tm="0">
                                              <p:val>
                                                <p:fltVal val="0"/>
                                              </p:val>
                                            </p:tav>
                                            <p:tav tm="100000">
                                              <p:val>
                                                <p:strVal val="#ppt_h"/>
                                              </p:val>
                                            </p:tav>
                                          </p:tavLst>
                                        </p:anim>
                                        <p:animEffect transition="in" filter="fade">
                                          <p:cBhvr>
                                            <p:cTn id="19" dur="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700"/>
                                </p:stCondLst>
                                <p:childTnLst>
                                  <p:par>
                                    <p:cTn id="11" presetID="2" presetClass="entr" presetSubtype="4" accel="6000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par>
                                    <p:cTn id="15" presetID="53" presetClass="entr" presetSubtype="16" fill="hold" grpId="0" nodeType="withEffect">
                                      <p:stCondLst>
                                        <p:cond delay="0"/>
                                      </p:stCondLst>
                                      <p:iterate type="lt">
                                        <p:tmPct val="10000"/>
                                      </p:iterate>
                                      <p:childTnLst>
                                        <p:set>
                                          <p:cBhvr>
                                            <p:cTn id="16" dur="1" fill="hold">
                                              <p:stCondLst>
                                                <p:cond delay="0"/>
                                              </p:stCondLst>
                                            </p:cTn>
                                            <p:tgtEl>
                                              <p:spTgt spid="13"/>
                                            </p:tgtEl>
                                            <p:attrNameLst>
                                              <p:attrName>style.visibility</p:attrName>
                                            </p:attrNameLst>
                                          </p:cBhvr>
                                          <p:to>
                                            <p:strVal val="visible"/>
                                          </p:to>
                                        </p:set>
                                        <p:anim calcmode="lin" valueType="num">
                                          <p:cBhvr>
                                            <p:cTn id="17" dur="200" fill="hold"/>
                                            <p:tgtEl>
                                              <p:spTgt spid="13"/>
                                            </p:tgtEl>
                                            <p:attrNameLst>
                                              <p:attrName>ppt_w</p:attrName>
                                            </p:attrNameLst>
                                          </p:cBhvr>
                                          <p:tavLst>
                                            <p:tav tm="0">
                                              <p:val>
                                                <p:fltVal val="0"/>
                                              </p:val>
                                            </p:tav>
                                            <p:tav tm="100000">
                                              <p:val>
                                                <p:strVal val="#ppt_w"/>
                                              </p:val>
                                            </p:tav>
                                          </p:tavLst>
                                        </p:anim>
                                        <p:anim calcmode="lin" valueType="num">
                                          <p:cBhvr>
                                            <p:cTn id="18" dur="200" fill="hold"/>
                                            <p:tgtEl>
                                              <p:spTgt spid="13"/>
                                            </p:tgtEl>
                                            <p:attrNameLst>
                                              <p:attrName>ppt_h</p:attrName>
                                            </p:attrNameLst>
                                          </p:cBhvr>
                                          <p:tavLst>
                                            <p:tav tm="0">
                                              <p:val>
                                                <p:fltVal val="0"/>
                                              </p:val>
                                            </p:tav>
                                            <p:tav tm="100000">
                                              <p:val>
                                                <p:strVal val="#ppt_h"/>
                                              </p:val>
                                            </p:tav>
                                          </p:tavLst>
                                        </p:anim>
                                        <p:animEffect transition="in" filter="fade">
                                          <p:cBhvr>
                                            <p:cTn id="19" dur="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4719" y="2788233"/>
            <a:ext cx="5606337" cy="3240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5169" y="1361007"/>
            <a:ext cx="6210300"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55034" y="4464075"/>
            <a:ext cx="6248400"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7"/>
          <p:cNvSpPr/>
          <p:nvPr/>
        </p:nvSpPr>
        <p:spPr>
          <a:xfrm>
            <a:off x="3829035" y="155125"/>
            <a:ext cx="6560780" cy="738664"/>
          </a:xfrm>
          <a:prstGeom prst="rect">
            <a:avLst/>
          </a:prstGeom>
        </p:spPr>
        <p:txBody>
          <a:bodyPr wrap="square" lIns="0" tIns="0" rIns="0" bIns="0">
            <a:spAutoFit/>
          </a:bodyPr>
          <a:lstStyle/>
          <a:p>
            <a:r>
              <a:rPr lang="en-US" altLang="zh-CN" sz="4800" smtClean="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rPr>
              <a:t>Các ràng buộc dữ liệu</a:t>
            </a:r>
            <a:endParaRPr lang="zh-CN" altLang="en-US" sz="4800" dirty="0">
              <a:solidFill>
                <a:schemeClr val="accent1"/>
              </a:solidFill>
              <a:latin typeface="Helvetica" panose="020B0604020202030204" pitchFamily="34" charset="0"/>
              <a:ea typeface="微软雅黑" panose="020B0503020204020204" pitchFamily="34" charset="-122"/>
              <a:cs typeface="+mn-ea"/>
              <a:sym typeface="Arial" panose="020B0604020202020204" pitchFamily="34" charset="0"/>
            </a:endParaRPr>
          </a:p>
        </p:txBody>
      </p:sp>
      <p:sp>
        <p:nvSpPr>
          <p:cNvPr id="7" name="文本框 2"/>
          <p:cNvSpPr txBox="1">
            <a:spLocks noChangeArrowheads="1"/>
          </p:cNvSpPr>
          <p:nvPr>
            <p:custDataLst>
              <p:tags r:id="rId1"/>
            </p:custDataLst>
          </p:nvPr>
        </p:nvSpPr>
        <p:spPr bwMode="auto">
          <a:xfrm>
            <a:off x="-297802" y="-569771"/>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04</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8" name="直接连接符 14"/>
          <p:cNvCxnSpPr/>
          <p:nvPr>
            <p:custDataLst>
              <p:tags r:id="rId2"/>
            </p:custDataLst>
          </p:nvPr>
        </p:nvCxnSpPr>
        <p:spPr>
          <a:xfrm>
            <a:off x="3933635" y="1091229"/>
            <a:ext cx="5952124"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 name="文本框 11"/>
          <p:cNvSpPr txBox="1">
            <a:spLocks noChangeArrowheads="1"/>
          </p:cNvSpPr>
          <p:nvPr>
            <p:custDataLst>
              <p:tags r:id="rId3"/>
            </p:custDataLst>
          </p:nvPr>
        </p:nvSpPr>
        <p:spPr bwMode="auto">
          <a:xfrm>
            <a:off x="186255" y="799066"/>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797" b="1"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PHẦN</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36731655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3" presetClass="entr" presetSubtype="32"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strVal val="4*#ppt_w"/>
                                          </p:val>
                                        </p:tav>
                                        <p:tav tm="100000">
                                          <p:val>
                                            <p:strVal val="#ppt_w"/>
                                          </p:val>
                                        </p:tav>
                                      </p:tavLst>
                                    </p:anim>
                                    <p:anim calcmode="lin" valueType="num">
                                      <p:cBhvr>
                                        <p:cTn id="17" dur="500" fill="hold"/>
                                        <p:tgtEl>
                                          <p:spTgt spid="6"/>
                                        </p:tgtEl>
                                        <p:attrNameLst>
                                          <p:attrName>ppt_h</p:attrName>
                                        </p:attrNameLst>
                                      </p:cBhvr>
                                      <p:tavLst>
                                        <p:tav tm="0">
                                          <p:val>
                                            <p:strVal val="4*#ppt_h"/>
                                          </p:val>
                                        </p:tav>
                                        <p:tav tm="100000">
                                          <p:val>
                                            <p:strVal val="#ppt_h"/>
                                          </p:val>
                                        </p:tav>
                                      </p:tavLst>
                                    </p:anim>
                                  </p:childTnLst>
                                </p:cTn>
                              </p:par>
                            </p:childTnLst>
                          </p:cTn>
                        </p:par>
                        <p:par>
                          <p:cTn id="18" fill="hold">
                            <p:stCondLst>
                              <p:cond delay="1500"/>
                            </p:stCondLst>
                            <p:childTnLst>
                              <p:par>
                                <p:cTn id="19" presetID="16" presetClass="entr" presetSubtype="21"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arn(inVertic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2050"/>
                                        </p:tgtEl>
                                        <p:attrNameLst>
                                          <p:attrName>style.visibility</p:attrName>
                                        </p:attrNameLst>
                                      </p:cBhvr>
                                      <p:to>
                                        <p:strVal val="visible"/>
                                      </p:to>
                                    </p:set>
                                    <p:animEffect transition="in" filter="barn(inVertical)">
                                      <p:cBhvr>
                                        <p:cTn id="26" dur="500"/>
                                        <p:tgtEl>
                                          <p:spTgt spid="2050"/>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2051"/>
                                        </p:tgtEl>
                                        <p:attrNameLst>
                                          <p:attrName>style.visibility</p:attrName>
                                        </p:attrNameLst>
                                      </p:cBhvr>
                                      <p:to>
                                        <p:strVal val="visible"/>
                                      </p:to>
                                    </p:set>
                                    <p:animEffect transition="in" filter="barn(inVertical)">
                                      <p:cBhvr>
                                        <p:cTn id="31" dur="500"/>
                                        <p:tgtEl>
                                          <p:spTgt spid="2051"/>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2052"/>
                                        </p:tgtEl>
                                        <p:attrNameLst>
                                          <p:attrName>style.visibility</p:attrName>
                                        </p:attrNameLst>
                                      </p:cBhvr>
                                      <p:to>
                                        <p:strVal val="visible"/>
                                      </p:to>
                                    </p:set>
                                    <p:animEffect transition="in" filter="barn(inVertical)">
                                      <p:cBhvr>
                                        <p:cTn id="36"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5396" y="808013"/>
            <a:ext cx="6219825"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3892" y="3832349"/>
            <a:ext cx="6219825"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679" y="808013"/>
            <a:ext cx="6229350"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11967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074"/>
                                        </p:tgtEl>
                                        <p:attrNameLst>
                                          <p:attrName>style.visibility</p:attrName>
                                        </p:attrNameLst>
                                      </p:cBhvr>
                                      <p:to>
                                        <p:strVal val="visible"/>
                                      </p:to>
                                    </p:set>
                                    <p:animEffect transition="in" filter="barn(inVertical)">
                                      <p:cBhvr>
                                        <p:cTn id="12" dur="500"/>
                                        <p:tgtEl>
                                          <p:spTgt spid="307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075"/>
                                        </p:tgtEl>
                                        <p:attrNameLst>
                                          <p:attrName>style.visibility</p:attrName>
                                        </p:attrNameLst>
                                      </p:cBhvr>
                                      <p:to>
                                        <p:strVal val="visible"/>
                                      </p:to>
                                    </p:set>
                                    <p:animEffect transition="in" filter="barn(inVertical)">
                                      <p:cBhvr>
                                        <p:cTn id="17"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bt610"/>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2.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2"/>
</p:tagLst>
</file>

<file path=ppt/tags/tag16.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19.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5"/>
  <p:tag name="MH_CATEGORY" val="#BingLLB#"/>
  <p:tag name="MH_LAYOUT" val="SubTitle"/>
  <p:tag name="MH" val="20161022203851"/>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22.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23.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4.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25.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26.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27.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8.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29.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32.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33.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4.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5.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36.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37.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8.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9.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4.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40.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4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42.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43.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5.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2"/>
</p:tagLst>
</file>

<file path=ppt/theme/theme1.xml><?xml version="1.0" encoding="utf-8"?>
<a:theme xmlns:a="http://schemas.openxmlformats.org/drawingml/2006/main" name="Office Theme">
  <a:themeElements>
    <a:clrScheme name="自定义 146">
      <a:dk1>
        <a:sysClr val="windowText" lastClr="000000"/>
      </a:dk1>
      <a:lt1>
        <a:sysClr val="window" lastClr="FFFFFF"/>
      </a:lt1>
      <a:dk2>
        <a:srgbClr val="44546A"/>
      </a:dk2>
      <a:lt2>
        <a:srgbClr val="E7E6E6"/>
      </a:lt2>
      <a:accent1>
        <a:srgbClr val="3B5C94"/>
      </a:accent1>
      <a:accent2>
        <a:srgbClr val="BFBFBF"/>
      </a:accent2>
      <a:accent3>
        <a:srgbClr val="3B5C94"/>
      </a:accent3>
      <a:accent4>
        <a:srgbClr val="BFBFBF"/>
      </a:accent4>
      <a:accent5>
        <a:srgbClr val="3B5C94"/>
      </a:accent5>
      <a:accent6>
        <a:srgbClr val="BFBFBF"/>
      </a:accent6>
      <a:hlink>
        <a:srgbClr val="3B5C94"/>
      </a:hlink>
      <a:folHlink>
        <a:srgbClr val="BFBFBF"/>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790</Words>
  <Application>Microsoft Office PowerPoint</Application>
  <PresentationFormat>Custom</PresentationFormat>
  <Paragraphs>130</Paragraphs>
  <Slides>13</Slides>
  <Notes>13</Notes>
  <HiddenSlides>0</HiddenSlides>
  <MMClips>2</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bt610</dc:title>
  <dc:creator/>
  <cp:lastModifiedBy/>
  <cp:revision>1</cp:revision>
  <dcterms:created xsi:type="dcterms:W3CDTF">2017-01-02T17:44:08Z</dcterms:created>
  <dcterms:modified xsi:type="dcterms:W3CDTF">2020-06-09T07:26:27Z</dcterms:modified>
</cp:coreProperties>
</file>

<file path=docProps/thumbnail.jpeg>
</file>